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0" r:id="rId2"/>
    <p:sldId id="281" r:id="rId3"/>
    <p:sldId id="282" r:id="rId4"/>
    <p:sldId id="283" r:id="rId5"/>
    <p:sldId id="284" r:id="rId6"/>
    <p:sldId id="285" r:id="rId7"/>
    <p:sldId id="286" r:id="rId8"/>
    <p:sldId id="287" r:id="rId9"/>
    <p:sldId id="288" r:id="rId10"/>
    <p:sldId id="257" r:id="rId11"/>
    <p:sldId id="258"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E31FF3F-9AA1-3C43-9C00-167D051A6418}" type="doc">
      <dgm:prSet loTypeId="urn:microsoft.com/office/officeart/2005/8/layout/pyramid1" loCatId="" qsTypeId="urn:microsoft.com/office/officeart/2005/8/quickstyle/simple4" qsCatId="simple" csTypeId="urn:microsoft.com/office/officeart/2005/8/colors/accent1_2" csCatId="accent1" phldr="1"/>
      <dgm:spPr/>
    </dgm:pt>
    <dgm:pt modelId="{07470F77-045E-7E44-BE23-9B1CEE0AC1A1}" type="pres">
      <dgm:prSet presAssocID="{AE31FF3F-9AA1-3C43-9C00-167D051A6418}" presName="Name0" presStyleCnt="0">
        <dgm:presLayoutVars>
          <dgm:dir/>
          <dgm:animLvl val="lvl"/>
          <dgm:resizeHandles val="exact"/>
        </dgm:presLayoutVars>
      </dgm:prSet>
      <dgm:spPr/>
    </dgm:pt>
  </dgm:ptLst>
  <dgm:cxnLst>
    <dgm:cxn modelId="{F4567DA3-5E31-4DE6-86AD-A46F7644AF20}" type="presOf" srcId="{AE31FF3F-9AA1-3C43-9C00-167D051A6418}" destId="{07470F77-045E-7E44-BE23-9B1CEE0AC1A1}"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224690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300572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333595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165059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369770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97820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349389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101629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307136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2811593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2A41A02-5C39-4560-A377-FA377A0F7D5A}" type="datetimeFigureOut">
              <a:rPr lang="he-IL" smtClean="0"/>
              <a:t>ט'/שבט/תשפ"א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10475A1-925D-445F-8B54-1AFA83AC7273}" type="slidenum">
              <a:rPr lang="he-IL" smtClean="0"/>
              <a:t>‹#›</a:t>
            </a:fld>
            <a:endParaRPr lang="he-IL"/>
          </a:p>
        </p:txBody>
      </p:sp>
    </p:spTree>
    <p:extLst>
      <p:ext uri="{BB962C8B-B14F-4D97-AF65-F5344CB8AC3E}">
        <p14:creationId xmlns:p14="http://schemas.microsoft.com/office/powerpoint/2010/main" val="24750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A41A02-5C39-4560-A377-FA377A0F7D5A}" type="datetimeFigureOut">
              <a:rPr lang="he-IL" smtClean="0"/>
              <a:t>ט'/שבט/תשפ"א</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10475A1-925D-445F-8B54-1AFA83AC7273}" type="slidenum">
              <a:rPr lang="he-IL" smtClean="0"/>
              <a:t>‹#›</a:t>
            </a:fld>
            <a:endParaRPr lang="he-IL"/>
          </a:p>
        </p:txBody>
      </p:sp>
    </p:spTree>
    <p:extLst>
      <p:ext uri="{BB962C8B-B14F-4D97-AF65-F5344CB8AC3E}">
        <p14:creationId xmlns:p14="http://schemas.microsoft.com/office/powerpoint/2010/main" val="1042026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 Id="rId9"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3.xml"/><Relationship Id="rId7" Type="http://schemas.openxmlformats.org/officeDocument/2006/relationships/image" Target="../media/image1.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 Id="rId9"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4.xml"/><Relationship Id="rId7" Type="http://schemas.openxmlformats.org/officeDocument/2006/relationships/image" Target="../media/image1.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 Id="rId9" Type="http://schemas.microsoft.com/office/2007/relationships/hdphoto" Target="../media/hdphoto1.wdp"/></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5.xml"/><Relationship Id="rId7" Type="http://schemas.openxmlformats.org/officeDocument/2006/relationships/image" Target="../media/image1.pn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 Id="rId9" Type="http://schemas.microsoft.com/office/2007/relationships/hdphoto" Target="../media/hdphoto1.wdp"/></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6.xml"/><Relationship Id="rId7" Type="http://schemas.openxmlformats.org/officeDocument/2006/relationships/image" Target="../media/image1.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 Id="rId9" Type="http://schemas.microsoft.com/office/2007/relationships/hdphoto" Target="../media/hdphoto1.wdp"/></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8.xml"/><Relationship Id="rId7" Type="http://schemas.openxmlformats.org/officeDocument/2006/relationships/image" Target="../media/image1.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 Id="rId9" Type="http://schemas.microsoft.com/office/2007/relationships/hdphoto" Target="../media/hdphoto1.wdp"/></Relationships>
</file>

<file path=ppt/slides/_rels/slide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9.xml"/><Relationship Id="rId7" Type="http://schemas.openxmlformats.org/officeDocument/2006/relationships/image" Target="../media/image1.png"/><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microsoft.com/office/2007/relationships/hdphoto" Target="../media/hdphoto1.wdp"/></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0.xml"/><Relationship Id="rId7" Type="http://schemas.openxmlformats.org/officeDocument/2006/relationships/image" Target="../media/image1.pn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 Id="rId9" Type="http://schemas.microsoft.com/office/2007/relationships/hdphoto" Target="../media/hdphoto1.wdp"/></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1.xml"/><Relationship Id="rId7" Type="http://schemas.openxmlformats.org/officeDocument/2006/relationships/image" Target="../media/image1.pn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 Id="rId9" Type="http://schemas.microsoft.com/office/2007/relationships/hdphoto" Target="../media/hdphoto1.wdp"/></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2.xml"/><Relationship Id="rId7" Type="http://schemas.openxmlformats.org/officeDocument/2006/relationships/image" Target="../media/image1.pn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 Id="rId9" Type="http://schemas.microsoft.com/office/2007/relationships/hdphoto" Target="../media/hdphoto1.wdp"/></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3.xml"/><Relationship Id="rId7" Type="http://schemas.openxmlformats.org/officeDocument/2006/relationships/image" Target="../media/image1.png"/><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 Id="rId9" Type="http://schemas.microsoft.com/office/2007/relationships/hdphoto" Target="../media/hdphoto1.wdp"/></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4.xml"/><Relationship Id="rId7" Type="http://schemas.openxmlformats.org/officeDocument/2006/relationships/image" Target="../media/image1.png"/><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 Id="rId9" Type="http://schemas.microsoft.com/office/2007/relationships/hdphoto" Target="../media/hdphoto1.wdp"/></Relationships>
</file>

<file path=ppt/slides/_rels/slide2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5.xml"/><Relationship Id="rId7" Type="http://schemas.openxmlformats.org/officeDocument/2006/relationships/image" Target="../media/image1.png"/><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 Id="rId9" Type="http://schemas.microsoft.com/office/2007/relationships/hdphoto" Target="../media/hdphoto1.wdp"/></Relationships>
</file>

<file path=ppt/slides/_rels/slide2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6.xml"/><Relationship Id="rId7" Type="http://schemas.openxmlformats.org/officeDocument/2006/relationships/image" Target="../media/image1.png"/><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 Id="rId9"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microsoft.com/office/2007/relationships/hdphoto" Target="../media/hdphoto1.wdp"/></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עקרונות חטיבה תחתונה</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1402079" y="1089015"/>
            <a:ext cx="9579429" cy="5693866"/>
          </a:xfrm>
          <a:prstGeom prst="rect">
            <a:avLst/>
          </a:prstGeom>
        </p:spPr>
        <p:txBody>
          <a:bodyPr wrap="square">
            <a:spAutoFit/>
          </a:bodyPr>
          <a:lstStyle/>
          <a:p>
            <a:r>
              <a:rPr lang="he-IL" sz="2800" dirty="0">
                <a:solidFill>
                  <a:schemeClr val="tx1">
                    <a:lumMod val="85000"/>
                    <a:lumOff val="15000"/>
                  </a:schemeClr>
                </a:solidFill>
              </a:rPr>
              <a:t>בפיתוח חטיבה תחתונה ישנם מספר עקרונות שעליהם נשים דגש.</a:t>
            </a:r>
          </a:p>
          <a:p>
            <a:r>
              <a:rPr lang="he-IL" sz="2800" dirty="0">
                <a:solidFill>
                  <a:schemeClr val="tx1">
                    <a:lumMod val="85000"/>
                    <a:lumOff val="15000"/>
                  </a:schemeClr>
                </a:solidFill>
              </a:rPr>
              <a:t>*התייחסות באימון לשלושה מרכיבים ,לימוד ,תרגול ,הנאה .</a:t>
            </a:r>
          </a:p>
          <a:p>
            <a:r>
              <a:rPr lang="he-IL" sz="2800" dirty="0">
                <a:solidFill>
                  <a:schemeClr val="tx1">
                    <a:lumMod val="85000"/>
                    <a:lumOff val="15000"/>
                  </a:schemeClr>
                </a:solidFill>
              </a:rPr>
              <a:t>חלוקת אימון לשלושה חלקים ,חימום טכני ,לימוד  ותרגול הנושא ,משחק  עם דגש על הנושא הנלמד. </a:t>
            </a:r>
          </a:p>
          <a:p>
            <a:r>
              <a:rPr lang="he-IL" sz="2800" dirty="0">
                <a:solidFill>
                  <a:schemeClr val="tx1">
                    <a:lumMod val="85000"/>
                    <a:lumOff val="15000"/>
                  </a:schemeClr>
                </a:solidFill>
              </a:rPr>
              <a:t>*בניית האימון על פי נושא טכני שבועי.</a:t>
            </a:r>
          </a:p>
          <a:p>
            <a:r>
              <a:rPr lang="he-IL" sz="2800" dirty="0">
                <a:solidFill>
                  <a:schemeClr val="tx1">
                    <a:lumMod val="85000"/>
                    <a:lumOff val="15000"/>
                  </a:schemeClr>
                </a:solidFill>
              </a:rPr>
              <a:t>*עבודה קואורדינטיבית עם כדור.</a:t>
            </a:r>
          </a:p>
          <a:p>
            <a:r>
              <a:rPr lang="he-IL" sz="2800" dirty="0">
                <a:solidFill>
                  <a:schemeClr val="tx1">
                    <a:lumMod val="85000"/>
                    <a:lumOff val="15000"/>
                  </a:schemeClr>
                </a:solidFill>
              </a:rPr>
              <a:t>*שיפור תנועתיות ללא כדור.</a:t>
            </a:r>
          </a:p>
          <a:p>
            <a:r>
              <a:rPr lang="he-IL" sz="2800" dirty="0">
                <a:solidFill>
                  <a:schemeClr val="tx1">
                    <a:lumMod val="85000"/>
                    <a:lumOff val="15000"/>
                  </a:schemeClr>
                </a:solidFill>
              </a:rPr>
              <a:t>*משחק בצוות.</a:t>
            </a:r>
          </a:p>
          <a:p>
            <a:r>
              <a:rPr lang="he-IL" sz="2800" dirty="0">
                <a:solidFill>
                  <a:schemeClr val="tx1">
                    <a:lumMod val="85000"/>
                    <a:lumOff val="15000"/>
                  </a:schemeClr>
                </a:solidFill>
              </a:rPr>
              <a:t>*הטמעת ערכים כשחקן וכאדם.</a:t>
            </a:r>
          </a:p>
          <a:p>
            <a:r>
              <a:rPr lang="he-IL" sz="2800" dirty="0">
                <a:solidFill>
                  <a:schemeClr val="tx1">
                    <a:lumMod val="85000"/>
                    <a:lumOff val="15000"/>
                  </a:schemeClr>
                </a:solidFill>
              </a:rPr>
              <a:t>*חשיבות הנכון ולא חשיבות ההישג. </a:t>
            </a:r>
          </a:p>
          <a:p>
            <a:r>
              <a:rPr lang="he-IL" sz="2800" dirty="0">
                <a:solidFill>
                  <a:schemeClr val="tx1">
                    <a:lumMod val="85000"/>
                    <a:lumOff val="15000"/>
                  </a:schemeClr>
                </a:solidFill>
              </a:rPr>
              <a:t>*לימוד יסודות הגנה ב1</a:t>
            </a:r>
            <a:r>
              <a:rPr lang="en-US" sz="2800" dirty="0">
                <a:solidFill>
                  <a:schemeClr val="tx1">
                    <a:lumMod val="85000"/>
                    <a:lumOff val="15000"/>
                  </a:schemeClr>
                </a:solidFill>
              </a:rPr>
              <a:t>X</a:t>
            </a:r>
            <a:r>
              <a:rPr lang="he-IL" sz="2800" dirty="0">
                <a:solidFill>
                  <a:schemeClr val="tx1">
                    <a:lumMod val="85000"/>
                    <a:lumOff val="15000"/>
                  </a:schemeClr>
                </a:solidFill>
              </a:rPr>
              <a:t>1 2</a:t>
            </a:r>
            <a:r>
              <a:rPr lang="en-US" sz="2800" dirty="0">
                <a:solidFill>
                  <a:schemeClr val="tx1">
                    <a:lumMod val="85000"/>
                    <a:lumOff val="15000"/>
                  </a:schemeClr>
                </a:solidFill>
              </a:rPr>
              <a:t>X</a:t>
            </a:r>
            <a:r>
              <a:rPr lang="he-IL" sz="2800" dirty="0">
                <a:solidFill>
                  <a:schemeClr val="tx1">
                    <a:lumMod val="85000"/>
                    <a:lumOff val="15000"/>
                  </a:schemeClr>
                </a:solidFill>
              </a:rPr>
              <a:t>2 3</a:t>
            </a:r>
            <a:r>
              <a:rPr lang="en-US" sz="2800" dirty="0">
                <a:solidFill>
                  <a:schemeClr val="tx1">
                    <a:lumMod val="85000"/>
                    <a:lumOff val="15000"/>
                  </a:schemeClr>
                </a:solidFill>
              </a:rPr>
              <a:t>X</a:t>
            </a:r>
            <a:r>
              <a:rPr lang="he-IL" sz="2800" dirty="0">
                <a:solidFill>
                  <a:schemeClr val="tx1">
                    <a:lumMod val="85000"/>
                    <a:lumOff val="15000"/>
                  </a:schemeClr>
                </a:solidFill>
              </a:rPr>
              <a:t>3</a:t>
            </a:r>
          </a:p>
          <a:p>
            <a:r>
              <a:rPr lang="he-IL" sz="2800" dirty="0">
                <a:solidFill>
                  <a:schemeClr val="tx1">
                    <a:lumMod val="85000"/>
                    <a:lumOff val="15000"/>
                  </a:schemeClr>
                </a:solidFill>
              </a:rPr>
              <a:t>*לימוד </a:t>
            </a:r>
            <a:r>
              <a:rPr lang="en-US" sz="2800" dirty="0">
                <a:solidFill>
                  <a:schemeClr val="tx1">
                    <a:lumMod val="85000"/>
                    <a:lumOff val="15000"/>
                  </a:schemeClr>
                </a:solidFill>
              </a:rPr>
              <a:t>BILD UP</a:t>
            </a:r>
            <a:r>
              <a:rPr lang="he-IL" sz="2800" dirty="0">
                <a:solidFill>
                  <a:schemeClr val="tx1">
                    <a:lumMod val="85000"/>
                    <a:lumOff val="15000"/>
                  </a:schemeClr>
                </a:solidFill>
              </a:rPr>
              <a:t> מאחור</a:t>
            </a:r>
          </a:p>
          <a:p>
            <a:r>
              <a:rPr lang="he-IL" sz="2800" dirty="0">
                <a:solidFill>
                  <a:schemeClr val="tx1">
                    <a:lumMod val="85000"/>
                    <a:lumOff val="15000"/>
                  </a:schemeClr>
                </a:solidFill>
              </a:rPr>
              <a:t>*לימוד ותרגול יצירת יתרון מספרי בהתקפה.2</a:t>
            </a:r>
            <a:r>
              <a:rPr lang="en-US" sz="2800" dirty="0">
                <a:solidFill>
                  <a:schemeClr val="tx1">
                    <a:lumMod val="85000"/>
                    <a:lumOff val="15000"/>
                  </a:schemeClr>
                </a:solidFill>
              </a:rPr>
              <a:t>X</a:t>
            </a:r>
            <a:r>
              <a:rPr lang="he-IL" sz="2800" dirty="0">
                <a:solidFill>
                  <a:schemeClr val="tx1">
                    <a:lumMod val="85000"/>
                    <a:lumOff val="15000"/>
                  </a:schemeClr>
                </a:solidFill>
              </a:rPr>
              <a:t>1 3</a:t>
            </a:r>
            <a:r>
              <a:rPr lang="en-US" sz="2800" dirty="0">
                <a:solidFill>
                  <a:schemeClr val="tx1">
                    <a:lumMod val="85000"/>
                    <a:lumOff val="15000"/>
                  </a:schemeClr>
                </a:solidFill>
              </a:rPr>
              <a:t>X</a:t>
            </a:r>
            <a:r>
              <a:rPr lang="he-IL" sz="2800" dirty="0">
                <a:solidFill>
                  <a:schemeClr val="tx1">
                    <a:lumMod val="85000"/>
                    <a:lumOff val="15000"/>
                  </a:schemeClr>
                </a:solidFill>
              </a:rPr>
              <a:t>2 .</a:t>
            </a:r>
          </a:p>
        </p:txBody>
      </p:sp>
    </p:spTree>
    <p:extLst>
      <p:ext uri="{BB962C8B-B14F-4D97-AF65-F5344CB8AC3E}">
        <p14:creationId xmlns:p14="http://schemas.microsoft.com/office/powerpoint/2010/main" val="261983541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המאמן</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7230" y="-36945"/>
            <a:ext cx="812800" cy="812800"/>
          </a:xfrm>
          <a:prstGeom prst="rect">
            <a:avLst/>
          </a:prstGeom>
        </p:spPr>
      </p:pic>
      <p:sp>
        <p:nvSpPr>
          <p:cNvPr id="2" name="TextBox 1"/>
          <p:cNvSpPr txBox="1"/>
          <p:nvPr/>
        </p:nvSpPr>
        <p:spPr>
          <a:xfrm>
            <a:off x="197230" y="479077"/>
            <a:ext cx="11454839" cy="7294305"/>
          </a:xfrm>
          <a:prstGeom prst="rect">
            <a:avLst/>
          </a:prstGeom>
          <a:noFill/>
        </p:spPr>
        <p:txBody>
          <a:bodyPr wrap="square" rtlCol="1">
            <a:spAutoFit/>
          </a:bodyPr>
          <a:lstStyle/>
          <a:p>
            <a:r>
              <a:rPr lang="he-IL" dirty="0" smtClean="0"/>
              <a:t>                                                                  </a:t>
            </a:r>
            <a:r>
              <a:rPr lang="he-IL" sz="3600" dirty="0" smtClean="0">
                <a:solidFill>
                  <a:schemeClr val="accent1"/>
                </a:solidFill>
              </a:rPr>
              <a:t>המאמן כאבא</a:t>
            </a:r>
            <a:endParaRPr lang="he-IL" sz="3600" dirty="0"/>
          </a:p>
          <a:p>
            <a:r>
              <a:rPr lang="he-IL" dirty="0" smtClean="0"/>
              <a:t>*</a:t>
            </a:r>
            <a:r>
              <a:rPr lang="he-IL" sz="2400" b="1" dirty="0" smtClean="0"/>
              <a:t>כמו כל דבר בחיים ישנה מילת מפתח במאמן כדורגל . המילה הזאת נקראת איזון.</a:t>
            </a:r>
          </a:p>
          <a:p>
            <a:endParaRPr lang="he-IL" sz="2400" b="1" dirty="0"/>
          </a:p>
          <a:p>
            <a:r>
              <a:rPr lang="he-IL" sz="2400" b="1" dirty="0" smtClean="0"/>
              <a:t>*שחקני כדורגל בכלל וילדים בפרט מונעים בעיקר על ידי הרגש , כאן נכנס תפקיד המאמן והוא אמון יותר מכל כל הטמעת שכל בדינמיקה הקבוצתית.</a:t>
            </a:r>
          </a:p>
          <a:p>
            <a:endParaRPr lang="he-IL" sz="2400" b="1" dirty="0"/>
          </a:p>
          <a:p>
            <a:r>
              <a:rPr lang="he-IL" sz="2400" b="1" dirty="0" smtClean="0"/>
              <a:t>*שחקני כדורגל רואים במאמן כדמות המרכזית שעומדת בינם לבין הגשמת החלום ,החלום של השחקן להיות מקצוען ולכן ההשפעה של המאמן על השחקן היא מכרעת בעיצובו.</a:t>
            </a:r>
          </a:p>
          <a:p>
            <a:endParaRPr lang="he-IL" sz="2400" b="1" dirty="0"/>
          </a:p>
          <a:p>
            <a:r>
              <a:rPr lang="he-IL" sz="2400" b="1" dirty="0" smtClean="0"/>
              <a:t>*מאמן כדורגל חייב להבין כי אי אפשר להתייחס לכולם בצורה שווה , (זאת לא הפליה),כל שחקן מגיע עם אופי אחר ועם רקע שונה ותפקידו של המאמן הוא בעיקר לזהות את אופיו של השחקן ולהתאים את ההתנהלות מולו באופן שיגרום לשחקן למקסם את יכולותיו ולשפר את דרכיו.</a:t>
            </a:r>
          </a:p>
          <a:p>
            <a:endParaRPr lang="he-IL" sz="2400" b="1" dirty="0"/>
          </a:p>
          <a:p>
            <a:r>
              <a:rPr lang="he-IL" sz="2400" b="1" dirty="0" smtClean="0"/>
              <a:t>*על המאמן לנסות להגיע לנפש השחקן ולהיות איש אמון מבלי שהדבר יבוא לידיי ביטוי בהעדפה מקצועית על פני האחר.</a:t>
            </a:r>
          </a:p>
          <a:p>
            <a:endParaRPr lang="he-IL" sz="2400" b="1" dirty="0"/>
          </a:p>
          <a:p>
            <a:r>
              <a:rPr lang="he-IL" sz="2400" b="1" dirty="0" smtClean="0"/>
              <a:t>*ההצלחה הכי גדולה של מאמן היא לאו דווקא זכייה בתארים , ההצלחה הכי גדולה של מאמן היא למקסם את יכולותיו של השחקן הן ברמה האישית והן ברמה הקבוצתית.</a:t>
            </a:r>
            <a:endParaRPr lang="he-IL" sz="2400" b="1" dirty="0"/>
          </a:p>
        </p:txBody>
      </p:sp>
    </p:spTree>
    <p:extLst>
      <p:ext uri="{BB962C8B-B14F-4D97-AF65-F5344CB8AC3E}">
        <p14:creationId xmlns:p14="http://schemas.microsoft.com/office/powerpoint/2010/main" val="156457860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המאמן כאיש מקצוע</a:t>
            </a:r>
            <a:endParaRPr lang="es-ES" sz="1400" b="1" dirty="0">
              <a:solidFill>
                <a:schemeClr val="bg1"/>
              </a:solidFill>
              <a:latin typeface="Ranelte Cond Demi" charset="0"/>
              <a:ea typeface="Ranelte Cond Demi" charset="0"/>
              <a:cs typeface="Ranelte Cond Demi" charset="0"/>
            </a:endParaRPr>
          </a:p>
        </p:txBody>
      </p:sp>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4545" y="-63837"/>
            <a:ext cx="812800" cy="812800"/>
          </a:xfrm>
          <a:prstGeom prst="rect">
            <a:avLst/>
          </a:prstGeom>
        </p:spPr>
      </p:pic>
      <p:sp>
        <p:nvSpPr>
          <p:cNvPr id="2" name="TextBox 1"/>
          <p:cNvSpPr txBox="1"/>
          <p:nvPr/>
        </p:nvSpPr>
        <p:spPr>
          <a:xfrm>
            <a:off x="197230" y="391818"/>
            <a:ext cx="11750930" cy="646331"/>
          </a:xfrm>
          <a:prstGeom prst="rect">
            <a:avLst/>
          </a:prstGeom>
          <a:noFill/>
        </p:spPr>
        <p:txBody>
          <a:bodyPr wrap="square" rtlCol="1">
            <a:spAutoFit/>
          </a:bodyPr>
          <a:lstStyle/>
          <a:p>
            <a:pPr algn="ctr"/>
            <a:r>
              <a:rPr lang="he-IL" sz="3600" dirty="0" smtClean="0">
                <a:solidFill>
                  <a:schemeClr val="accent1"/>
                </a:solidFill>
              </a:rPr>
              <a:t>המאמן כטקטיקן</a:t>
            </a:r>
            <a:endParaRPr lang="he-IL" sz="3600" dirty="0">
              <a:solidFill>
                <a:schemeClr val="accent1"/>
              </a:solidFill>
            </a:endParaRPr>
          </a:p>
        </p:txBody>
      </p:sp>
      <p:sp>
        <p:nvSpPr>
          <p:cNvPr id="5" name="TextBox 4"/>
          <p:cNvSpPr txBox="1"/>
          <p:nvPr/>
        </p:nvSpPr>
        <p:spPr>
          <a:xfrm>
            <a:off x="0" y="1402080"/>
            <a:ext cx="11817532" cy="5016758"/>
          </a:xfrm>
          <a:prstGeom prst="rect">
            <a:avLst/>
          </a:prstGeom>
          <a:noFill/>
        </p:spPr>
        <p:txBody>
          <a:bodyPr wrap="square" rtlCol="1">
            <a:spAutoFit/>
          </a:bodyPr>
          <a:lstStyle/>
          <a:p>
            <a:r>
              <a:rPr lang="he-IL" sz="2000" b="1" i="1" dirty="0" smtClean="0">
                <a:effectLst>
                  <a:outerShdw blurRad="38100" dist="38100" dir="2700000" algn="tl">
                    <a:srgbClr val="000000">
                      <a:alpha val="43137"/>
                    </a:srgbClr>
                  </a:outerShdw>
                </a:effectLst>
              </a:rPr>
              <a:t>*במהלך כל השנה השחקנים יונקים מהמאמן את הידע הטמון ויכולת ההבנה של השחקן תלויה באיכות ההסברה וההדגמה.</a:t>
            </a:r>
          </a:p>
          <a:p>
            <a:r>
              <a:rPr lang="he-IL" sz="2000" b="1" i="1" dirty="0" smtClean="0">
                <a:effectLst>
                  <a:outerShdw blurRad="38100" dist="38100" dir="2700000" algn="tl">
                    <a:srgbClr val="000000">
                      <a:alpha val="43137"/>
                    </a:srgbClr>
                  </a:outerShdw>
                </a:effectLst>
              </a:rPr>
              <a:t>*עלינו לדעת כי הערות כגון: מה אתה עושה , תתעורר , לא הגעת למשחק היום , אתה רוצה להתחיל לשחק , אינן חלק מלקסיקון של מאמן במחלקת הנוער.</a:t>
            </a:r>
          </a:p>
          <a:p>
            <a:r>
              <a:rPr lang="he-IL" sz="2000" b="1" i="1" dirty="0" smtClean="0">
                <a:effectLst>
                  <a:outerShdw blurRad="38100" dist="38100" dir="2700000" algn="tl">
                    <a:srgbClr val="000000">
                      <a:alpha val="43137"/>
                    </a:srgbClr>
                  </a:outerShdw>
                </a:effectLst>
              </a:rPr>
              <a:t>אתה כמאמן צריך להציג לשחקן את הבעיה ולתת את הפתרון .</a:t>
            </a:r>
          </a:p>
          <a:p>
            <a:r>
              <a:rPr lang="he-IL" sz="2000" b="1" i="1" dirty="0" smtClean="0">
                <a:effectLst>
                  <a:outerShdw blurRad="38100" dist="38100" dir="2700000" algn="tl">
                    <a:srgbClr val="000000">
                      <a:alpha val="43137"/>
                    </a:srgbClr>
                  </a:outerShdw>
                </a:effectLst>
              </a:rPr>
              <a:t>*תפקיד המאמן לגרום לשחקן להבין את המצופה ממנו , רק במקרה כזה יוכל המאמן לגרום לשחקן לביצוע מקסימאלי.</a:t>
            </a:r>
          </a:p>
          <a:p>
            <a:r>
              <a:rPr lang="he-IL" sz="2000" b="1" i="1" dirty="0" smtClean="0">
                <a:effectLst>
                  <a:outerShdw blurRad="38100" dist="38100" dir="2700000" algn="tl">
                    <a:srgbClr val="000000">
                      <a:alpha val="43137"/>
                    </a:srgbClr>
                  </a:outerShdw>
                </a:effectLst>
              </a:rPr>
              <a:t>*במהלך כל השבוע יש למאמנים את האפשרות לבנות אסטרטגיה לקראת משחק (חטיבה עליונה),לעבוד בחלק הטקטי על פיה</a:t>
            </a:r>
          </a:p>
          <a:p>
            <a:r>
              <a:rPr lang="he-IL" sz="2000" b="1" i="1" dirty="0" smtClean="0">
                <a:effectLst>
                  <a:outerShdw blurRad="38100" dist="38100" dir="2700000" algn="tl">
                    <a:srgbClr val="000000">
                      <a:alpha val="43137"/>
                    </a:srgbClr>
                  </a:outerShdw>
                </a:effectLst>
              </a:rPr>
              <a:t>  להבין מה </a:t>
            </a:r>
            <a:r>
              <a:rPr lang="he-IL" sz="2000" b="1" i="1" dirty="0" err="1" smtClean="0">
                <a:effectLst>
                  <a:outerShdw blurRad="38100" dist="38100" dir="2700000" algn="tl">
                    <a:srgbClr val="000000">
                      <a:alpha val="43137"/>
                    </a:srgbClr>
                  </a:outerShdw>
                </a:effectLst>
              </a:rPr>
              <a:t>החוסרים</a:t>
            </a:r>
            <a:r>
              <a:rPr lang="he-IL" sz="2000" b="1" i="1" dirty="0" smtClean="0">
                <a:effectLst>
                  <a:outerShdw blurRad="38100" dist="38100" dir="2700000" algn="tl">
                    <a:srgbClr val="000000">
                      <a:alpha val="43137"/>
                    </a:srgbClr>
                  </a:outerShdw>
                </a:effectLst>
              </a:rPr>
              <a:t> על מנת ליישם אותה.</a:t>
            </a:r>
          </a:p>
          <a:p>
            <a:r>
              <a:rPr lang="he-IL" sz="2000" b="1" i="1" dirty="0" smtClean="0">
                <a:effectLst>
                  <a:outerShdw blurRad="38100" dist="38100" dir="2700000" algn="tl">
                    <a:srgbClr val="000000">
                      <a:alpha val="43137"/>
                    </a:srgbClr>
                  </a:outerShdw>
                </a:effectLst>
              </a:rPr>
              <a:t>*מאמן לא צריך ללכת עם הראש בקיר , במידה והדברים לא באים לידיי ביטוי באימון , כנראה שההסבר וההדגמה לא היו </a:t>
            </a:r>
            <a:r>
              <a:rPr lang="he-IL" sz="2000" b="1" i="1" dirty="0" err="1" smtClean="0">
                <a:effectLst>
                  <a:outerShdw blurRad="38100" dist="38100" dir="2700000" algn="tl">
                    <a:srgbClr val="000000">
                      <a:alpha val="43137"/>
                    </a:srgbClr>
                  </a:outerShdw>
                </a:effectLst>
              </a:rPr>
              <a:t>אופטימלים</a:t>
            </a:r>
            <a:r>
              <a:rPr lang="he-IL" sz="2000" b="1" i="1" dirty="0" smtClean="0">
                <a:effectLst>
                  <a:outerShdw blurRad="38100" dist="38100" dir="2700000" algn="tl">
                    <a:srgbClr val="000000">
                      <a:alpha val="43137"/>
                    </a:srgbClr>
                  </a:outerShdw>
                </a:effectLst>
              </a:rPr>
              <a:t> ואו שרמת הדרישה לא תואמת את רמת השחקן\ים .</a:t>
            </a:r>
          </a:p>
          <a:p>
            <a:r>
              <a:rPr lang="he-IL" sz="2000" b="1" i="1" dirty="0" smtClean="0">
                <a:effectLst>
                  <a:outerShdw blurRad="38100" dist="38100" dir="2700000" algn="tl">
                    <a:srgbClr val="000000">
                      <a:alpha val="43137"/>
                    </a:srgbClr>
                  </a:outerShdw>
                </a:effectLst>
              </a:rPr>
              <a:t>*האסטרטגיה למשחק צריכה להיקבע על ידי מספר פרמטרים,</a:t>
            </a:r>
          </a:p>
          <a:p>
            <a:pPr marL="342900" indent="-342900">
              <a:buAutoNum type="arabicParenR"/>
            </a:pPr>
            <a:r>
              <a:rPr lang="he-IL" sz="2000" b="1" i="1" dirty="0" smtClean="0">
                <a:effectLst>
                  <a:outerShdw blurRad="38100" dist="38100" dir="2700000" algn="tl">
                    <a:srgbClr val="000000">
                      <a:alpha val="43137"/>
                    </a:srgbClr>
                  </a:outerShdw>
                </a:effectLst>
              </a:rPr>
              <a:t>אופי היריבה</a:t>
            </a:r>
          </a:p>
          <a:p>
            <a:r>
              <a:rPr lang="he-IL" sz="2000" b="1" i="1" dirty="0" smtClean="0">
                <a:effectLst>
                  <a:outerShdw blurRad="38100" dist="38100" dir="2700000" algn="tl">
                    <a:srgbClr val="000000">
                      <a:alpha val="43137"/>
                    </a:srgbClr>
                  </a:outerShdw>
                </a:effectLst>
              </a:rPr>
              <a:t>2)  הכלים שעומדים לרשותי כמאמן</a:t>
            </a:r>
          </a:p>
          <a:p>
            <a:r>
              <a:rPr lang="he-IL" sz="2000" b="1" i="1" dirty="0" smtClean="0">
                <a:effectLst>
                  <a:outerShdw blurRad="38100" dist="38100" dir="2700000" algn="tl">
                    <a:srgbClr val="000000">
                      <a:alpha val="43137"/>
                    </a:srgbClr>
                  </a:outerShdw>
                </a:effectLst>
              </a:rPr>
              <a:t>3)  זיהוי נקודות חולשה\חוזקה אצל היריבה.</a:t>
            </a:r>
          </a:p>
        </p:txBody>
      </p:sp>
      <p:pic>
        <p:nvPicPr>
          <p:cNvPr id="14" name="Imagen 37">
            <a:extLst>
              <a:ext uri="{FF2B5EF4-FFF2-40B4-BE49-F238E27FC236}">
                <a16:creationId xmlns:a16="http://schemas.microsoft.com/office/drawing/2014/main" id="{CDE71178-85E2-4E15-9678-3A84E63A2E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16293" y="-63837"/>
            <a:ext cx="812800" cy="812800"/>
          </a:xfrm>
          <a:prstGeom prst="rect">
            <a:avLst/>
          </a:prstGeom>
        </p:spPr>
      </p:pic>
    </p:spTree>
    <p:extLst>
      <p:ext uri="{BB962C8B-B14F-4D97-AF65-F5344CB8AC3E}">
        <p14:creationId xmlns:p14="http://schemas.microsoft.com/office/powerpoint/2010/main" val="93670953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נוער-</a:t>
            </a:r>
            <a:r>
              <a:rPr lang="en-US" sz="1400" b="1" dirty="0" smtClean="0">
                <a:solidFill>
                  <a:schemeClr val="bg1"/>
                </a:solidFill>
                <a:latin typeface="Ranelte Cond Demi" charset="0"/>
                <a:ea typeface="Ranelte Cond Demi" charset="0"/>
                <a:cs typeface="Ranelte Cond Demi" charset="0"/>
              </a:rPr>
              <a:t>U19</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83076" y="0"/>
            <a:ext cx="726954" cy="726954"/>
          </a:xfrm>
          <a:prstGeom prst="rect">
            <a:avLst/>
          </a:prstGeom>
        </p:spPr>
      </p:pic>
      <p:graphicFrame>
        <p:nvGraphicFramePr>
          <p:cNvPr id="9" name="טבלה 8"/>
          <p:cNvGraphicFramePr>
            <a:graphicFrameLocks noGrp="1"/>
          </p:cNvGraphicFramePr>
          <p:nvPr>
            <p:extLst/>
          </p:nvPr>
        </p:nvGraphicFramePr>
        <p:xfrm>
          <a:off x="391886" y="543965"/>
          <a:ext cx="11487898" cy="6217920"/>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2240">
                  <a:extLst>
                    <a:ext uri="{9D8B030D-6E8A-4147-A177-3AD203B41FA5}">
                      <a16:colId xmlns:a16="http://schemas.microsoft.com/office/drawing/2014/main" val="3015590243"/>
                    </a:ext>
                  </a:extLst>
                </a:gridCol>
              </a:tblGrid>
              <a:tr h="621465">
                <a:tc>
                  <a:txBody>
                    <a:bodyPr/>
                    <a:lstStyle/>
                    <a:p>
                      <a:pPr rtl="1"/>
                      <a:r>
                        <a:rPr lang="he-IL" dirty="0" smtClean="0"/>
                        <a:t>יום א' </a:t>
                      </a:r>
                    </a:p>
                    <a:p>
                      <a:pPr rtl="1"/>
                      <a:r>
                        <a:rPr lang="he-IL" dirty="0" smtClean="0"/>
                        <a:t>פיקה 4</a:t>
                      </a:r>
                      <a:endParaRPr lang="he-IL" dirty="0"/>
                    </a:p>
                  </a:txBody>
                  <a:tcPr/>
                </a:tc>
                <a:tc>
                  <a:txBody>
                    <a:bodyPr/>
                    <a:lstStyle/>
                    <a:p>
                      <a:pPr rtl="1"/>
                      <a:r>
                        <a:rPr lang="he-IL" dirty="0" smtClean="0"/>
                        <a:t>יום ב'</a:t>
                      </a:r>
                    </a:p>
                  </a:txBody>
                  <a:tcPr/>
                </a:tc>
                <a:tc>
                  <a:txBody>
                    <a:bodyPr/>
                    <a:lstStyle/>
                    <a:p>
                      <a:pPr rtl="1"/>
                      <a:r>
                        <a:rPr lang="he-IL" dirty="0" smtClean="0"/>
                        <a:t>יום ג'</a:t>
                      </a:r>
                    </a:p>
                    <a:p>
                      <a:pPr rtl="1"/>
                      <a:r>
                        <a:rPr lang="he-IL" dirty="0" smtClean="0"/>
                        <a:t>פיקה 4</a:t>
                      </a:r>
                      <a:endParaRPr lang="he-IL" dirty="0"/>
                    </a:p>
                  </a:txBody>
                  <a:tcPr/>
                </a:tc>
                <a:tc>
                  <a:txBody>
                    <a:bodyPr/>
                    <a:lstStyle/>
                    <a:p>
                      <a:pPr rtl="1"/>
                      <a:r>
                        <a:rPr lang="he-IL" dirty="0" smtClean="0"/>
                        <a:t>יום ד'</a:t>
                      </a:r>
                    </a:p>
                    <a:p>
                      <a:pPr rtl="1"/>
                      <a:r>
                        <a:rPr lang="he-IL" dirty="0" smtClean="0"/>
                        <a:t>פיקה 4</a:t>
                      </a:r>
                      <a:endParaRPr lang="he-IL" dirty="0"/>
                    </a:p>
                  </a:txBody>
                  <a:tcPr/>
                </a:tc>
                <a:tc>
                  <a:txBody>
                    <a:bodyPr/>
                    <a:lstStyle/>
                    <a:p>
                      <a:pPr rtl="1"/>
                      <a:r>
                        <a:rPr lang="he-IL" dirty="0" smtClean="0"/>
                        <a:t>יום ה'</a:t>
                      </a:r>
                    </a:p>
                    <a:p>
                      <a:pPr rtl="1"/>
                      <a:r>
                        <a:rPr lang="he-IL" dirty="0" smtClean="0"/>
                        <a:t>פיקה 4</a:t>
                      </a:r>
                      <a:endParaRPr lang="he-IL" dirty="0"/>
                    </a:p>
                  </a:txBody>
                  <a:tcPr/>
                </a:tc>
                <a:tc>
                  <a:txBody>
                    <a:bodyPr/>
                    <a:lstStyle/>
                    <a:p>
                      <a:pPr rtl="1"/>
                      <a:r>
                        <a:rPr lang="he-IL" dirty="0" smtClean="0"/>
                        <a:t>יום ו'</a:t>
                      </a:r>
                    </a:p>
                    <a:p>
                      <a:pPr rtl="1"/>
                      <a:r>
                        <a:rPr lang="he-IL" dirty="0" smtClean="0"/>
                        <a:t>פיקה 4</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065232">
                <a:tc>
                  <a:txBody>
                    <a:bodyPr/>
                    <a:lstStyle/>
                    <a:p>
                      <a:pPr rtl="1"/>
                      <a:r>
                        <a:rPr lang="he-IL" baseline="0" dirty="0" smtClean="0"/>
                        <a:t>חלוקה לשתי קבוצות.</a:t>
                      </a:r>
                    </a:p>
                    <a:p>
                      <a:pPr rtl="1"/>
                      <a:r>
                        <a:rPr lang="he-IL" baseline="0" dirty="0" smtClean="0"/>
                        <a:t>קבוצה </a:t>
                      </a:r>
                      <a:r>
                        <a:rPr lang="en-US" baseline="0" dirty="0" smtClean="0"/>
                        <a:t>A</a:t>
                      </a:r>
                      <a:r>
                        <a:rPr lang="he-IL" baseline="0" dirty="0" smtClean="0"/>
                        <a:t> 45' התאוששות ,תיקון טעויות.</a:t>
                      </a:r>
                    </a:p>
                    <a:p>
                      <a:pPr rtl="1"/>
                      <a:r>
                        <a:rPr lang="he-IL" baseline="0" dirty="0" smtClean="0"/>
                        <a:t>45' </a:t>
                      </a:r>
                      <a:r>
                        <a:rPr lang="he-IL" baseline="0" dirty="0" err="1" smtClean="0"/>
                        <a:t>חד"כ</a:t>
                      </a:r>
                      <a:r>
                        <a:rPr lang="he-IL" baseline="0" dirty="0" smtClean="0"/>
                        <a:t>.</a:t>
                      </a:r>
                    </a:p>
                    <a:p>
                      <a:pPr rtl="1"/>
                      <a:endParaRPr lang="he-IL" baseline="0" dirty="0" smtClean="0"/>
                    </a:p>
                    <a:p>
                      <a:pPr rtl="1"/>
                      <a:r>
                        <a:rPr lang="he-IL" baseline="0" dirty="0" smtClean="0"/>
                        <a:t>עצימות 2-3</a:t>
                      </a:r>
                    </a:p>
                    <a:p>
                      <a:pPr rtl="1"/>
                      <a:r>
                        <a:rPr lang="he-IL" baseline="0" dirty="0" smtClean="0"/>
                        <a:t>-------------------</a:t>
                      </a:r>
                    </a:p>
                    <a:p>
                      <a:pPr rtl="1"/>
                      <a:r>
                        <a:rPr lang="he-IL" baseline="0" dirty="0" smtClean="0"/>
                        <a:t>קבוצה </a:t>
                      </a:r>
                      <a:r>
                        <a:rPr lang="en-US" baseline="0" dirty="0" smtClean="0"/>
                        <a:t>B</a:t>
                      </a:r>
                      <a:r>
                        <a:rPr lang="he-IL" baseline="0" dirty="0" smtClean="0"/>
                        <a:t> 45' כניסה.</a:t>
                      </a:r>
                    </a:p>
                    <a:p>
                      <a:pPr rtl="1"/>
                      <a:r>
                        <a:rPr lang="he-IL" baseline="0" dirty="0" smtClean="0"/>
                        <a:t>30' משחקונים</a:t>
                      </a:r>
                    </a:p>
                    <a:p>
                      <a:pPr rtl="1"/>
                      <a:r>
                        <a:rPr lang="he-IL" baseline="0" dirty="0" smtClean="0"/>
                        <a:t>45' </a:t>
                      </a:r>
                      <a:r>
                        <a:rPr lang="he-IL" baseline="0" dirty="0" err="1" smtClean="0"/>
                        <a:t>חד"כ</a:t>
                      </a:r>
                      <a:r>
                        <a:rPr lang="he-IL" baseline="0" dirty="0" smtClean="0"/>
                        <a:t>.</a:t>
                      </a:r>
                    </a:p>
                    <a:p>
                      <a:pPr rtl="1"/>
                      <a:endParaRPr lang="he-IL" baseline="0" dirty="0" smtClean="0"/>
                    </a:p>
                    <a:p>
                      <a:pPr rtl="1"/>
                      <a:r>
                        <a:rPr lang="he-IL" baseline="0" dirty="0" smtClean="0"/>
                        <a:t>עצימות 4</a:t>
                      </a:r>
                    </a:p>
                  </a:txBody>
                  <a:tcPr/>
                </a:tc>
                <a:tc>
                  <a:txBody>
                    <a:bodyPr/>
                    <a:lstStyle/>
                    <a:p>
                      <a:pPr rtl="1"/>
                      <a:r>
                        <a:rPr lang="he-IL" dirty="0" smtClean="0"/>
                        <a:t>          </a:t>
                      </a:r>
                      <a:r>
                        <a:rPr lang="he-IL" sz="3600" dirty="0" smtClean="0"/>
                        <a:t>ח</a:t>
                      </a:r>
                    </a:p>
                    <a:p>
                      <a:pPr rtl="1"/>
                      <a:r>
                        <a:rPr lang="he-IL" sz="3600" dirty="0" smtClean="0"/>
                        <a:t>     ו</a:t>
                      </a:r>
                    </a:p>
                    <a:p>
                      <a:pPr rtl="1"/>
                      <a:r>
                        <a:rPr lang="he-IL" sz="3600" baseline="0" dirty="0" smtClean="0"/>
                        <a:t>     פ</a:t>
                      </a:r>
                    </a:p>
                    <a:p>
                      <a:pPr rtl="1"/>
                      <a:r>
                        <a:rPr lang="he-IL" sz="3600" baseline="0" dirty="0" smtClean="0"/>
                        <a:t>     ש</a:t>
                      </a:r>
                      <a:endParaRPr lang="he-IL" sz="3600" dirty="0" smtClean="0"/>
                    </a:p>
                  </a:txBody>
                  <a:tcPr/>
                </a:tc>
                <a:tc>
                  <a:txBody>
                    <a:bodyPr/>
                    <a:lstStyle/>
                    <a:p>
                      <a:pPr rtl="1"/>
                      <a:r>
                        <a:rPr lang="he-IL" dirty="0" smtClean="0"/>
                        <a:t>40' </a:t>
                      </a:r>
                      <a:r>
                        <a:rPr lang="he-IL" dirty="0" err="1" smtClean="0"/>
                        <a:t>מוביליטי</a:t>
                      </a:r>
                      <a:r>
                        <a:rPr lang="he-IL" dirty="0" smtClean="0"/>
                        <a:t> עם כוח וכדורים.</a:t>
                      </a:r>
                    </a:p>
                    <a:p>
                      <a:pPr rtl="1"/>
                      <a:endParaRPr lang="he-IL" dirty="0" smtClean="0"/>
                    </a:p>
                    <a:p>
                      <a:pPr rtl="1"/>
                      <a:r>
                        <a:rPr lang="he-IL" dirty="0" smtClean="0"/>
                        <a:t>30' אימון ותרגול משחק הגנה</a:t>
                      </a:r>
                      <a:r>
                        <a:rPr lang="he-IL" baseline="0" dirty="0" smtClean="0"/>
                        <a:t> אישית ובחלקי קבוצה.</a:t>
                      </a:r>
                    </a:p>
                    <a:p>
                      <a:pPr rtl="1"/>
                      <a:endParaRPr lang="he-IL" baseline="0" dirty="0" smtClean="0"/>
                    </a:p>
                    <a:p>
                      <a:pPr rtl="1"/>
                      <a:r>
                        <a:rPr lang="he-IL" baseline="0" dirty="0" smtClean="0"/>
                        <a:t>30' משחקון דגש הגנה.</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4-5</a:t>
                      </a:r>
                      <a:endParaRPr lang="he-IL" dirty="0"/>
                    </a:p>
                  </a:txBody>
                  <a:tcPr/>
                </a:tc>
                <a:tc>
                  <a:txBody>
                    <a:bodyPr/>
                    <a:lstStyle/>
                    <a:p>
                      <a:pPr rtl="1"/>
                      <a:r>
                        <a:rPr lang="he-IL" dirty="0" smtClean="0"/>
                        <a:t>45' כניסה אינטנסיבית+ טכניקה.</a:t>
                      </a:r>
                    </a:p>
                    <a:p>
                      <a:pPr rtl="1"/>
                      <a:endParaRPr lang="he-IL" dirty="0" smtClean="0"/>
                    </a:p>
                    <a:p>
                      <a:pPr rtl="1"/>
                      <a:r>
                        <a:rPr lang="he-IL" dirty="0" smtClean="0"/>
                        <a:t>15' תרגול לחץ באיבוד כדור.</a:t>
                      </a:r>
                      <a:r>
                        <a:rPr lang="en-US" dirty="0" smtClean="0"/>
                        <a:t>H.I</a:t>
                      </a:r>
                      <a:endParaRPr lang="he-IL" dirty="0" smtClean="0"/>
                    </a:p>
                    <a:p>
                      <a:pPr rtl="1"/>
                      <a:endParaRPr lang="he-IL" dirty="0" smtClean="0"/>
                    </a:p>
                    <a:p>
                      <a:pPr rtl="1"/>
                      <a:r>
                        <a:rPr lang="he-IL" dirty="0" smtClean="0"/>
                        <a:t>20'</a:t>
                      </a:r>
                      <a:r>
                        <a:rPr lang="he-IL" baseline="0" dirty="0" smtClean="0"/>
                        <a:t> משחקוני לחץ.</a:t>
                      </a:r>
                      <a:r>
                        <a:rPr lang="en-US" baseline="0" dirty="0" smtClean="0"/>
                        <a:t>H.I</a:t>
                      </a:r>
                      <a:endParaRPr lang="he-IL" baseline="0" dirty="0" smtClean="0"/>
                    </a:p>
                    <a:p>
                      <a:pPr rtl="1"/>
                      <a:endParaRPr lang="he-IL" baseline="0" dirty="0" smtClean="0"/>
                    </a:p>
                    <a:p>
                      <a:pPr rtl="1"/>
                      <a:r>
                        <a:rPr lang="he-IL" baseline="0" dirty="0" smtClean="0"/>
                        <a:t>20' משחק דגש לחץ גבוה ולחץ באיבוד כדור.</a:t>
                      </a:r>
                      <a:r>
                        <a:rPr lang="en-US" baseline="0" dirty="0" smtClean="0"/>
                        <a:t>H.I</a:t>
                      </a:r>
                      <a:endParaRPr lang="he-IL" baseline="0" dirty="0" smtClean="0"/>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5</a:t>
                      </a:r>
                      <a:endParaRPr lang="he-IL" dirty="0" smtClean="0"/>
                    </a:p>
                  </a:txBody>
                  <a:tcPr/>
                </a:tc>
                <a:tc>
                  <a:txBody>
                    <a:bodyPr/>
                    <a:lstStyle/>
                    <a:p>
                      <a:pPr rtl="1"/>
                      <a:r>
                        <a:rPr lang="he-IL" dirty="0" smtClean="0"/>
                        <a:t>25' כניסה +טכניקה.</a:t>
                      </a:r>
                    </a:p>
                    <a:p>
                      <a:pPr rtl="1"/>
                      <a:endParaRPr lang="he-IL" dirty="0" smtClean="0"/>
                    </a:p>
                    <a:p>
                      <a:pPr rtl="1"/>
                      <a:r>
                        <a:rPr lang="he-IL" dirty="0" smtClean="0"/>
                        <a:t>25'תרגול</a:t>
                      </a:r>
                      <a:r>
                        <a:rPr lang="he-IL" baseline="0" dirty="0" smtClean="0"/>
                        <a:t> תבניות ההתקפה.</a:t>
                      </a:r>
                      <a:r>
                        <a:rPr lang="en-US" baseline="0" dirty="0" smtClean="0"/>
                        <a:t>H.I</a:t>
                      </a:r>
                      <a:endParaRPr lang="he-IL" baseline="0" dirty="0" smtClean="0"/>
                    </a:p>
                    <a:p>
                      <a:pPr rtl="1"/>
                      <a:endParaRPr lang="he-IL" baseline="0" dirty="0" smtClean="0"/>
                    </a:p>
                    <a:p>
                      <a:pPr rtl="1"/>
                      <a:r>
                        <a:rPr lang="he-IL" baseline="0" dirty="0" smtClean="0"/>
                        <a:t>20' תרגול סיומות ביתרון מספרי.</a:t>
                      </a:r>
                    </a:p>
                    <a:p>
                      <a:pPr rtl="1"/>
                      <a:endParaRPr lang="he-IL" baseline="0" dirty="0" smtClean="0"/>
                    </a:p>
                    <a:p>
                      <a:pPr rtl="1"/>
                      <a:r>
                        <a:rPr lang="he-IL" baseline="0" dirty="0" smtClean="0"/>
                        <a:t>35' משחקון דגש התקפה.</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a:t>
                      </a:r>
                    </a:p>
                    <a:p>
                      <a:pPr rtl="1"/>
                      <a:endParaRPr lang="he-IL" baseline="0" dirty="0" smtClean="0"/>
                    </a:p>
                    <a:p>
                      <a:pPr rtl="1"/>
                      <a:endParaRPr lang="he-IL" baseline="0" dirty="0" smtClean="0"/>
                    </a:p>
                    <a:p>
                      <a:pPr rtl="1"/>
                      <a:endParaRPr lang="he-IL" dirty="0"/>
                    </a:p>
                  </a:txBody>
                  <a:tcPr/>
                </a:tc>
                <a:tc>
                  <a:txBody>
                    <a:bodyPr/>
                    <a:lstStyle/>
                    <a:p>
                      <a:pPr rtl="1"/>
                      <a:r>
                        <a:rPr lang="he-IL" dirty="0" smtClean="0"/>
                        <a:t>10' כניסה לאימון.</a:t>
                      </a:r>
                    </a:p>
                    <a:p>
                      <a:pPr rtl="1"/>
                      <a:endParaRPr lang="he-IL" dirty="0" smtClean="0"/>
                    </a:p>
                    <a:p>
                      <a:pPr rtl="1"/>
                      <a:r>
                        <a:rPr lang="he-IL" dirty="0" smtClean="0"/>
                        <a:t>12' 2</a:t>
                      </a:r>
                      <a:r>
                        <a:rPr lang="en-US" dirty="0" smtClean="0"/>
                        <a:t>X</a:t>
                      </a:r>
                      <a:r>
                        <a:rPr lang="he-IL" dirty="0" smtClean="0"/>
                        <a:t>5\6</a:t>
                      </a:r>
                      <a:r>
                        <a:rPr lang="en-US" dirty="0" smtClean="0"/>
                        <a:t>X</a:t>
                      </a:r>
                      <a:r>
                        <a:rPr lang="he-IL" dirty="0" smtClean="0"/>
                        <a:t>3.</a:t>
                      </a:r>
                    </a:p>
                    <a:p>
                      <a:pPr rtl="1"/>
                      <a:endParaRPr lang="he-IL" dirty="0" smtClean="0"/>
                    </a:p>
                    <a:p>
                      <a:pPr rtl="1"/>
                      <a:r>
                        <a:rPr lang="he-IL" dirty="0" smtClean="0"/>
                        <a:t>12'</a:t>
                      </a:r>
                      <a:r>
                        <a:rPr lang="he-IL" baseline="0" dirty="0" smtClean="0"/>
                        <a:t> הנעת כדור עם תומכים.</a:t>
                      </a:r>
                    </a:p>
                    <a:p>
                      <a:pPr rtl="1"/>
                      <a:endParaRPr lang="he-IL" baseline="0" dirty="0" smtClean="0"/>
                    </a:p>
                    <a:p>
                      <a:pPr rtl="1"/>
                      <a:r>
                        <a:rPr lang="he-IL" baseline="0" dirty="0" smtClean="0"/>
                        <a:t>10' זריזות מהירות.</a:t>
                      </a:r>
                    </a:p>
                    <a:p>
                      <a:pPr rtl="1"/>
                      <a:endParaRPr lang="he-IL" baseline="0" dirty="0" smtClean="0"/>
                    </a:p>
                    <a:p>
                      <a:pPr rtl="1"/>
                      <a:r>
                        <a:rPr lang="he-IL" baseline="0" dirty="0" smtClean="0"/>
                        <a:t>25' טקטי + מצבים נייחים.</a:t>
                      </a:r>
                    </a:p>
                    <a:p>
                      <a:pPr rtl="1"/>
                      <a:endParaRPr lang="he-IL" baseline="0" dirty="0" smtClean="0"/>
                    </a:p>
                    <a:p>
                      <a:pPr rtl="1"/>
                      <a:r>
                        <a:rPr lang="he-IL" baseline="0" dirty="0" smtClean="0"/>
                        <a:t>עצימות 3</a:t>
                      </a:r>
                      <a:endParaRPr lang="he-IL" dirty="0"/>
                    </a:p>
                  </a:txBody>
                  <a:tcPr/>
                </a:tc>
                <a:tc>
                  <a:txBody>
                    <a:bodyPr/>
                    <a:lstStyle/>
                    <a:p>
                      <a:pPr rtl="1"/>
                      <a:r>
                        <a:rPr lang="he-IL" sz="3200" dirty="0" smtClean="0"/>
                        <a:t>     מ</a:t>
                      </a:r>
                    </a:p>
                    <a:p>
                      <a:pPr rtl="1"/>
                      <a:r>
                        <a:rPr lang="he-IL" sz="3200" dirty="0" smtClean="0"/>
                        <a:t>     ש      </a:t>
                      </a:r>
                    </a:p>
                    <a:p>
                      <a:pPr rtl="1"/>
                      <a:r>
                        <a:rPr lang="he-IL" sz="3200" dirty="0" smtClean="0"/>
                        <a:t>     ח</a:t>
                      </a:r>
                    </a:p>
                    <a:p>
                      <a:pPr rtl="1"/>
                      <a:r>
                        <a:rPr lang="he-IL" sz="3200" dirty="0" smtClean="0"/>
                        <a:t>     ק</a:t>
                      </a:r>
                      <a:endParaRPr lang="he-IL" sz="32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93221834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נערים א'-</a:t>
            </a:r>
            <a:r>
              <a:rPr lang="en-US" sz="1400" b="1" dirty="0" smtClean="0">
                <a:solidFill>
                  <a:schemeClr val="bg1"/>
                </a:solidFill>
                <a:latin typeface="Ranelte Cond Demi" charset="0"/>
                <a:ea typeface="Ranelte Cond Demi" charset="0"/>
                <a:cs typeface="Ranelte Cond Demi" charset="0"/>
              </a:rPr>
              <a:t>U17</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1260" y="0"/>
            <a:ext cx="748769" cy="748769"/>
          </a:xfrm>
          <a:prstGeom prst="rect">
            <a:avLst/>
          </a:prstGeom>
        </p:spPr>
      </p:pic>
      <p:graphicFrame>
        <p:nvGraphicFramePr>
          <p:cNvPr id="9" name="טבלה 8"/>
          <p:cNvGraphicFramePr>
            <a:graphicFrameLocks noGrp="1"/>
          </p:cNvGraphicFramePr>
          <p:nvPr>
            <p:extLst/>
          </p:nvPr>
        </p:nvGraphicFramePr>
        <p:xfrm>
          <a:off x="261261" y="628146"/>
          <a:ext cx="11486601" cy="6035109"/>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77080">
                <a:tc>
                  <a:txBody>
                    <a:bodyPr/>
                    <a:lstStyle/>
                    <a:p>
                      <a:pPr rtl="1"/>
                      <a:r>
                        <a:rPr lang="he-IL" dirty="0" smtClean="0"/>
                        <a:t>יום א'</a:t>
                      </a:r>
                    </a:p>
                    <a:p>
                      <a:pPr rtl="1"/>
                      <a:r>
                        <a:rPr lang="he-IL" dirty="0" smtClean="0"/>
                        <a:t>פיקה 4</a:t>
                      </a:r>
                      <a:endParaRPr lang="he-IL" dirty="0"/>
                    </a:p>
                  </a:txBody>
                  <a:tcPr/>
                </a:tc>
                <a:tc>
                  <a:txBody>
                    <a:bodyPr/>
                    <a:lstStyle/>
                    <a:p>
                      <a:pPr rtl="1"/>
                      <a:r>
                        <a:rPr lang="he-IL" dirty="0" smtClean="0"/>
                        <a:t>יום ב'</a:t>
                      </a:r>
                    </a:p>
                    <a:p>
                      <a:pPr rtl="1"/>
                      <a:r>
                        <a:rPr lang="he-IL" dirty="0" smtClean="0"/>
                        <a:t>פיקה 4</a:t>
                      </a:r>
                      <a:endParaRPr lang="he-IL" dirty="0"/>
                    </a:p>
                  </a:txBody>
                  <a:tcPr/>
                </a:tc>
                <a:tc>
                  <a:txBody>
                    <a:bodyPr/>
                    <a:lstStyle/>
                    <a:p>
                      <a:pPr rtl="1"/>
                      <a:r>
                        <a:rPr lang="he-IL" dirty="0" smtClean="0"/>
                        <a:t>יום ג'</a:t>
                      </a:r>
                    </a:p>
                    <a:p>
                      <a:pPr rtl="1"/>
                      <a:r>
                        <a:rPr lang="he-IL" dirty="0" smtClean="0"/>
                        <a:t>פיקה 4</a:t>
                      </a:r>
                      <a:endParaRPr lang="he-IL" dirty="0"/>
                    </a:p>
                  </a:txBody>
                  <a:tcPr/>
                </a:tc>
                <a:tc>
                  <a:txBody>
                    <a:bodyPr/>
                    <a:lstStyle/>
                    <a:p>
                      <a:pPr rtl="1"/>
                      <a:r>
                        <a:rPr lang="he-IL" dirty="0" smtClean="0"/>
                        <a:t>יום ד'</a:t>
                      </a:r>
                    </a:p>
                    <a:p>
                      <a:pPr rtl="1"/>
                      <a:r>
                        <a:rPr lang="he-IL" dirty="0" smtClean="0"/>
                        <a:t>פיקה 4</a:t>
                      </a:r>
                      <a:endParaRPr lang="he-IL" dirty="0"/>
                    </a:p>
                  </a:txBody>
                  <a:tcPr/>
                </a:tc>
                <a:tc>
                  <a:txBody>
                    <a:bodyPr/>
                    <a:lstStyle/>
                    <a:p>
                      <a:pPr rtl="1"/>
                      <a:r>
                        <a:rPr lang="he-IL" dirty="0" smtClean="0"/>
                        <a:t>יום ה'</a:t>
                      </a:r>
                    </a:p>
                    <a:p>
                      <a:pPr rtl="1"/>
                      <a:r>
                        <a:rPr lang="he-IL" dirty="0" smtClean="0"/>
                        <a:t>פיקה 4</a:t>
                      </a:r>
                      <a:endParaRPr lang="he-IL" dirty="0"/>
                    </a:p>
                  </a:txBody>
                  <a:tcPr/>
                </a:tc>
                <a:tc>
                  <a:txBody>
                    <a:bodyPr/>
                    <a:lstStyle/>
                    <a:p>
                      <a:pPr rtl="1"/>
                      <a:r>
                        <a:rPr lang="he-IL" dirty="0" smtClean="0"/>
                        <a:t>יום ו'</a:t>
                      </a:r>
                    </a:p>
                    <a:p>
                      <a:pPr rtl="1"/>
                      <a:r>
                        <a:rPr lang="he-IL" dirty="0" smtClean="0"/>
                        <a:t>פיקה 4</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358029">
                <a:tc>
                  <a:txBody>
                    <a:bodyPr/>
                    <a:lstStyle/>
                    <a:p>
                      <a:pPr rtl="1"/>
                      <a:r>
                        <a:rPr lang="en-US" dirty="0" smtClean="0"/>
                        <a:t> </a:t>
                      </a:r>
                      <a:r>
                        <a:rPr lang="he-IL" baseline="0" dirty="0" smtClean="0"/>
                        <a:t>חלוקה לשתי קבוצות.</a:t>
                      </a:r>
                    </a:p>
                    <a:p>
                      <a:pPr rtl="1"/>
                      <a:r>
                        <a:rPr lang="he-IL" baseline="0" dirty="0" smtClean="0"/>
                        <a:t>קבוצה </a:t>
                      </a:r>
                      <a:r>
                        <a:rPr lang="en-US" baseline="0" dirty="0" smtClean="0"/>
                        <a:t>A</a:t>
                      </a:r>
                      <a:r>
                        <a:rPr lang="he-IL" baseline="0" dirty="0" smtClean="0"/>
                        <a:t> 45' התאוששות ,תיקון טעויות</a:t>
                      </a:r>
                    </a:p>
                    <a:p>
                      <a:pPr rtl="1"/>
                      <a:r>
                        <a:rPr lang="he-IL" baseline="0" dirty="0" smtClean="0"/>
                        <a:t>45' </a:t>
                      </a:r>
                      <a:r>
                        <a:rPr lang="he-IL" baseline="0" dirty="0" err="1" smtClean="0"/>
                        <a:t>חד"כ</a:t>
                      </a:r>
                      <a:endParaRPr lang="he-IL" baseline="0" dirty="0" smtClean="0"/>
                    </a:p>
                    <a:p>
                      <a:pPr rtl="1"/>
                      <a:r>
                        <a:rPr lang="he-IL" baseline="0" dirty="0" smtClean="0"/>
                        <a:t>-------------------</a:t>
                      </a:r>
                    </a:p>
                    <a:p>
                      <a:pPr rtl="1"/>
                      <a:r>
                        <a:rPr lang="he-IL" baseline="0" dirty="0" smtClean="0"/>
                        <a:t>קבוצה </a:t>
                      </a:r>
                      <a:r>
                        <a:rPr lang="en-US" baseline="0" dirty="0" smtClean="0"/>
                        <a:t>B</a:t>
                      </a:r>
                      <a:r>
                        <a:rPr lang="he-IL" baseline="0" dirty="0" smtClean="0"/>
                        <a:t> 45' כניסה</a:t>
                      </a:r>
                    </a:p>
                    <a:p>
                      <a:pPr rtl="1"/>
                      <a:r>
                        <a:rPr lang="he-IL" baseline="0" dirty="0" smtClean="0"/>
                        <a:t>30' משחקונים</a:t>
                      </a:r>
                    </a:p>
                    <a:p>
                      <a:pPr rtl="1"/>
                      <a:r>
                        <a:rPr lang="he-IL" baseline="0" dirty="0" smtClean="0"/>
                        <a:t>45' </a:t>
                      </a:r>
                      <a:r>
                        <a:rPr lang="he-IL" baseline="0" dirty="0" err="1" smtClean="0"/>
                        <a:t>חד"כ</a:t>
                      </a:r>
                      <a:endParaRPr lang="he-IL" baseline="0" dirty="0" smtClean="0"/>
                    </a:p>
                    <a:p>
                      <a:pPr algn="r" rtl="1"/>
                      <a:endParaRPr lang="he-IL" baseline="0" dirty="0" smtClean="0"/>
                    </a:p>
                  </a:txBody>
                  <a:tcPr/>
                </a:tc>
                <a:tc>
                  <a:txBody>
                    <a:bodyPr/>
                    <a:lstStyle/>
                    <a:p>
                      <a:pPr rtl="1"/>
                      <a:r>
                        <a:rPr lang="he-IL" dirty="0" smtClean="0"/>
                        <a:t>         </a:t>
                      </a:r>
                      <a:r>
                        <a:rPr lang="he-IL" sz="3600" dirty="0" smtClean="0"/>
                        <a:t>ח</a:t>
                      </a:r>
                    </a:p>
                    <a:p>
                      <a:pPr rtl="1"/>
                      <a:r>
                        <a:rPr lang="he-IL" sz="3600" dirty="0" smtClean="0"/>
                        <a:t>     ו</a:t>
                      </a:r>
                    </a:p>
                    <a:p>
                      <a:pPr rtl="1"/>
                      <a:r>
                        <a:rPr lang="he-IL" sz="3600" baseline="0" dirty="0" smtClean="0"/>
                        <a:t>     פ</a:t>
                      </a:r>
                    </a:p>
                    <a:p>
                      <a:pPr rtl="1"/>
                      <a:r>
                        <a:rPr lang="he-IL" sz="3600" baseline="0" dirty="0" smtClean="0"/>
                        <a:t>     ש</a:t>
                      </a:r>
                      <a:endParaRPr lang="he-IL" sz="3600" dirty="0"/>
                    </a:p>
                  </a:txBody>
                  <a:tcPr/>
                </a:tc>
                <a:tc>
                  <a:txBody>
                    <a:bodyPr/>
                    <a:lstStyle/>
                    <a:p>
                      <a:pPr rtl="1"/>
                      <a:r>
                        <a:rPr lang="he-IL" dirty="0" smtClean="0"/>
                        <a:t>40' </a:t>
                      </a:r>
                      <a:r>
                        <a:rPr lang="he-IL" dirty="0" err="1" smtClean="0"/>
                        <a:t>מוביליטי</a:t>
                      </a:r>
                      <a:r>
                        <a:rPr lang="he-IL" dirty="0" smtClean="0"/>
                        <a:t> עם </a:t>
                      </a:r>
                      <a:r>
                        <a:rPr lang="he-IL" dirty="0" err="1" smtClean="0"/>
                        <a:t>כח</a:t>
                      </a:r>
                      <a:r>
                        <a:rPr lang="he-IL" dirty="0" smtClean="0"/>
                        <a:t> וכדורים</a:t>
                      </a:r>
                    </a:p>
                    <a:p>
                      <a:pPr rtl="1"/>
                      <a:endParaRPr lang="he-IL" dirty="0" smtClean="0"/>
                    </a:p>
                    <a:p>
                      <a:pPr rtl="1"/>
                      <a:r>
                        <a:rPr lang="he-IL" dirty="0" smtClean="0"/>
                        <a:t>30' אימון ותרגול משחק הגנה</a:t>
                      </a:r>
                      <a:r>
                        <a:rPr lang="he-IL" baseline="0" dirty="0" smtClean="0"/>
                        <a:t> אישית ובחלקי קבוצה</a:t>
                      </a:r>
                      <a:r>
                        <a:rPr lang="en-US" baseline="0" dirty="0" smtClean="0"/>
                        <a:t>.H.I.</a:t>
                      </a:r>
                      <a:endParaRPr lang="he-IL" baseline="0" dirty="0" smtClean="0"/>
                    </a:p>
                    <a:p>
                      <a:pPr rtl="1"/>
                      <a:endParaRPr lang="he-IL" baseline="0" dirty="0" smtClean="0"/>
                    </a:p>
                    <a:p>
                      <a:pPr rtl="1"/>
                      <a:r>
                        <a:rPr lang="he-IL" baseline="0" dirty="0" smtClean="0"/>
                        <a:t>30' משחקון דגש הגנה</a:t>
                      </a:r>
                    </a:p>
                    <a:p>
                      <a:pPr rtl="1"/>
                      <a:endParaRPr lang="he-IL" baseline="0" dirty="0" smtClean="0"/>
                    </a:p>
                    <a:p>
                      <a:pPr rtl="1"/>
                      <a:r>
                        <a:rPr lang="he-IL" baseline="0" dirty="0" smtClean="0"/>
                        <a:t>10' מתיחות</a:t>
                      </a:r>
                      <a:endParaRPr lang="he-IL" dirty="0" smtClean="0"/>
                    </a:p>
                    <a:p>
                      <a:pPr rtl="1"/>
                      <a:endParaRPr lang="he-IL" dirty="0"/>
                    </a:p>
                  </a:txBody>
                  <a:tcPr/>
                </a:tc>
                <a:tc>
                  <a:txBody>
                    <a:bodyPr/>
                    <a:lstStyle/>
                    <a:p>
                      <a:pPr rtl="1"/>
                      <a:r>
                        <a:rPr lang="he-IL" dirty="0" smtClean="0"/>
                        <a:t>45' כניסה אינטנסיבית+ טכניקה</a:t>
                      </a:r>
                    </a:p>
                    <a:p>
                      <a:pPr rtl="1"/>
                      <a:endParaRPr lang="he-IL" dirty="0" smtClean="0"/>
                    </a:p>
                    <a:p>
                      <a:pPr rtl="1"/>
                      <a:r>
                        <a:rPr lang="he-IL" dirty="0" smtClean="0"/>
                        <a:t>15' תרגול לחץ באיבוד כדור</a:t>
                      </a:r>
                      <a:r>
                        <a:rPr lang="en-US" dirty="0" smtClean="0"/>
                        <a:t>.H.I</a:t>
                      </a:r>
                      <a:endParaRPr lang="he-IL" dirty="0" smtClean="0"/>
                    </a:p>
                    <a:p>
                      <a:pPr rtl="1"/>
                      <a:endParaRPr lang="he-IL" dirty="0" smtClean="0"/>
                    </a:p>
                    <a:p>
                      <a:pPr rtl="1"/>
                      <a:r>
                        <a:rPr lang="he-IL" dirty="0" smtClean="0"/>
                        <a:t>20'</a:t>
                      </a:r>
                      <a:r>
                        <a:rPr lang="he-IL" baseline="0" dirty="0" smtClean="0"/>
                        <a:t> משחקוני לחץ</a:t>
                      </a:r>
                      <a:r>
                        <a:rPr lang="en-US" baseline="0" dirty="0" smtClean="0"/>
                        <a:t>.H.I.</a:t>
                      </a:r>
                      <a:endParaRPr lang="he-IL" baseline="0" dirty="0" smtClean="0"/>
                    </a:p>
                    <a:p>
                      <a:pPr rtl="1"/>
                      <a:endParaRPr lang="he-IL" baseline="0" dirty="0" smtClean="0"/>
                    </a:p>
                    <a:p>
                      <a:pPr rtl="1"/>
                      <a:r>
                        <a:rPr lang="he-IL" baseline="0" dirty="0" smtClean="0"/>
                        <a:t>20' משחק דגש לחץ גבוה ולחץ באיבוד כדור</a:t>
                      </a:r>
                    </a:p>
                    <a:p>
                      <a:pPr rtl="1"/>
                      <a:endParaRPr lang="he-IL" baseline="0" dirty="0" smtClean="0"/>
                    </a:p>
                    <a:p>
                      <a:pPr rtl="1"/>
                      <a:r>
                        <a:rPr lang="he-IL" baseline="0" dirty="0" smtClean="0"/>
                        <a:t>10' מתיחות</a:t>
                      </a:r>
                      <a:endParaRPr lang="he-IL" dirty="0" smtClean="0"/>
                    </a:p>
                    <a:p>
                      <a:pPr rtl="1"/>
                      <a:r>
                        <a:rPr lang="he-IL" dirty="0" smtClean="0"/>
                        <a:t> </a:t>
                      </a:r>
                      <a:endParaRPr lang="he-IL" dirty="0"/>
                    </a:p>
                  </a:txBody>
                  <a:tcPr/>
                </a:tc>
                <a:tc>
                  <a:txBody>
                    <a:bodyPr/>
                    <a:lstStyle/>
                    <a:p>
                      <a:pPr rtl="1"/>
                      <a:r>
                        <a:rPr lang="he-IL" dirty="0" smtClean="0"/>
                        <a:t>25' כניסה +טכניקה</a:t>
                      </a:r>
                    </a:p>
                    <a:p>
                      <a:pPr rtl="1"/>
                      <a:endParaRPr lang="he-IL" dirty="0" smtClean="0"/>
                    </a:p>
                    <a:p>
                      <a:pPr rtl="1"/>
                      <a:r>
                        <a:rPr lang="he-IL" dirty="0" smtClean="0"/>
                        <a:t>25'תרגול</a:t>
                      </a:r>
                      <a:r>
                        <a:rPr lang="he-IL" baseline="0" dirty="0" smtClean="0"/>
                        <a:t> תבניות ההתקפה.</a:t>
                      </a:r>
                    </a:p>
                    <a:p>
                      <a:pPr rtl="1"/>
                      <a:endParaRPr lang="he-IL" baseline="0" dirty="0" smtClean="0"/>
                    </a:p>
                    <a:p>
                      <a:pPr rtl="1"/>
                      <a:r>
                        <a:rPr lang="he-IL" baseline="0" dirty="0" smtClean="0"/>
                        <a:t>20' תרגול סיומות ביתרון מספרי</a:t>
                      </a:r>
                    </a:p>
                    <a:p>
                      <a:pPr rtl="1"/>
                      <a:endParaRPr lang="he-IL" baseline="0" dirty="0" smtClean="0"/>
                    </a:p>
                    <a:p>
                      <a:pPr rtl="1"/>
                      <a:r>
                        <a:rPr lang="he-IL" baseline="0" dirty="0" smtClean="0"/>
                        <a:t>35' משחקון דגש התקפה</a:t>
                      </a:r>
                    </a:p>
                    <a:p>
                      <a:pPr rtl="1"/>
                      <a:endParaRPr lang="he-IL" baseline="0" dirty="0" smtClean="0"/>
                    </a:p>
                    <a:p>
                      <a:pPr rtl="1"/>
                      <a:r>
                        <a:rPr lang="he-IL" baseline="0" dirty="0" smtClean="0"/>
                        <a:t>10 מתיחות</a:t>
                      </a:r>
                    </a:p>
                    <a:p>
                      <a:pPr rtl="1"/>
                      <a:endParaRPr lang="he-IL" dirty="0"/>
                    </a:p>
                  </a:txBody>
                  <a:tcPr/>
                </a:tc>
                <a:tc>
                  <a:txBody>
                    <a:bodyPr/>
                    <a:lstStyle/>
                    <a:p>
                      <a:pPr rtl="1"/>
                      <a:r>
                        <a:rPr lang="he-IL" dirty="0" smtClean="0"/>
                        <a:t>10' כניסה לאימון</a:t>
                      </a:r>
                    </a:p>
                    <a:p>
                      <a:pPr rtl="1"/>
                      <a:endParaRPr lang="he-IL" dirty="0" smtClean="0"/>
                    </a:p>
                    <a:p>
                      <a:pPr rtl="1"/>
                      <a:r>
                        <a:rPr lang="he-IL" dirty="0" smtClean="0"/>
                        <a:t>12' 2</a:t>
                      </a:r>
                      <a:r>
                        <a:rPr lang="en-US" dirty="0" smtClean="0"/>
                        <a:t>X</a:t>
                      </a:r>
                      <a:r>
                        <a:rPr lang="he-IL" dirty="0" smtClean="0"/>
                        <a:t>5\6</a:t>
                      </a:r>
                      <a:r>
                        <a:rPr lang="en-US" dirty="0" smtClean="0"/>
                        <a:t>X</a:t>
                      </a:r>
                      <a:r>
                        <a:rPr lang="he-IL" dirty="0" smtClean="0"/>
                        <a:t>3</a:t>
                      </a:r>
                    </a:p>
                    <a:p>
                      <a:pPr rtl="1"/>
                      <a:endParaRPr lang="he-IL" dirty="0" smtClean="0"/>
                    </a:p>
                    <a:p>
                      <a:pPr rtl="1"/>
                      <a:r>
                        <a:rPr lang="he-IL" dirty="0" smtClean="0"/>
                        <a:t>12'</a:t>
                      </a:r>
                      <a:r>
                        <a:rPr lang="he-IL" baseline="0" dirty="0" smtClean="0"/>
                        <a:t> הנעת כדור עם תומכים</a:t>
                      </a:r>
                    </a:p>
                    <a:p>
                      <a:pPr rtl="1"/>
                      <a:endParaRPr lang="he-IL" baseline="0" dirty="0" smtClean="0"/>
                    </a:p>
                    <a:p>
                      <a:pPr rtl="1"/>
                      <a:r>
                        <a:rPr lang="he-IL" baseline="0" dirty="0" smtClean="0"/>
                        <a:t>10' זריזות מהירות </a:t>
                      </a:r>
                    </a:p>
                    <a:p>
                      <a:pPr rtl="1"/>
                      <a:endParaRPr lang="he-IL" baseline="0" dirty="0" smtClean="0"/>
                    </a:p>
                    <a:p>
                      <a:pPr rtl="1"/>
                      <a:r>
                        <a:rPr lang="he-IL" baseline="0" dirty="0" smtClean="0"/>
                        <a:t>25' טקטי + מצבים נייחים</a:t>
                      </a:r>
                      <a:endParaRPr lang="he-IL" dirty="0"/>
                    </a:p>
                  </a:txBody>
                  <a:tcPr/>
                </a:tc>
                <a:tc>
                  <a:txBody>
                    <a:bodyPr/>
                    <a:lstStyle/>
                    <a:p>
                      <a:pPr rtl="1"/>
                      <a:r>
                        <a:rPr lang="he-IL" sz="1800" dirty="0" smtClean="0"/>
                        <a:t>        </a:t>
                      </a:r>
                      <a:r>
                        <a:rPr lang="he-IL" sz="3600" dirty="0" smtClean="0"/>
                        <a:t>מ</a:t>
                      </a:r>
                    </a:p>
                    <a:p>
                      <a:pPr rtl="1"/>
                      <a:r>
                        <a:rPr lang="he-IL" sz="3600" dirty="0" smtClean="0"/>
                        <a:t>    ש      </a:t>
                      </a:r>
                    </a:p>
                    <a:p>
                      <a:pPr rtl="1"/>
                      <a:r>
                        <a:rPr lang="he-IL" sz="3600" dirty="0" smtClean="0"/>
                        <a:t>    ח</a:t>
                      </a:r>
                    </a:p>
                    <a:p>
                      <a:pPr rtl="1"/>
                      <a:r>
                        <a:rPr lang="he-IL" sz="3600" dirty="0" smtClean="0"/>
                        <a:t>    ק</a:t>
                      </a:r>
                    </a:p>
                    <a:p>
                      <a:pPr rtl="1"/>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80522991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נערים ב'-</a:t>
            </a:r>
            <a:r>
              <a:rPr lang="en-US" sz="1400" b="1" dirty="0" smtClean="0">
                <a:solidFill>
                  <a:schemeClr val="bg1"/>
                </a:solidFill>
                <a:latin typeface="Ranelte Cond Demi" charset="0"/>
                <a:ea typeface="Ranelte Cond Demi" charset="0"/>
                <a:cs typeface="Ranelte Cond Demi" charset="0"/>
              </a:rPr>
              <a:t>U16</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52384" y="0"/>
            <a:ext cx="757646" cy="757646"/>
          </a:xfrm>
          <a:prstGeom prst="rect">
            <a:avLst/>
          </a:prstGeom>
        </p:spPr>
      </p:pic>
      <p:graphicFrame>
        <p:nvGraphicFramePr>
          <p:cNvPr id="9" name="טבלה 8"/>
          <p:cNvGraphicFramePr>
            <a:graphicFrameLocks noGrp="1"/>
          </p:cNvGraphicFramePr>
          <p:nvPr>
            <p:extLst/>
          </p:nvPr>
        </p:nvGraphicFramePr>
        <p:xfrm>
          <a:off x="139337" y="628146"/>
          <a:ext cx="11843657" cy="6035109"/>
        </p:xfrm>
        <a:graphic>
          <a:graphicData uri="http://schemas.openxmlformats.org/drawingml/2006/table">
            <a:tbl>
              <a:tblPr rtl="1" firstRow="1" bandRow="1">
                <a:tableStyleId>{5C22544A-7EE6-4342-B048-85BDC9FD1C3A}</a:tableStyleId>
              </a:tblPr>
              <a:tblGrid>
                <a:gridCol w="1691951">
                  <a:extLst>
                    <a:ext uri="{9D8B030D-6E8A-4147-A177-3AD203B41FA5}">
                      <a16:colId xmlns:a16="http://schemas.microsoft.com/office/drawing/2014/main" val="3817709850"/>
                    </a:ext>
                  </a:extLst>
                </a:gridCol>
                <a:gridCol w="1691951">
                  <a:extLst>
                    <a:ext uri="{9D8B030D-6E8A-4147-A177-3AD203B41FA5}">
                      <a16:colId xmlns:a16="http://schemas.microsoft.com/office/drawing/2014/main" val="2987761488"/>
                    </a:ext>
                  </a:extLst>
                </a:gridCol>
                <a:gridCol w="1691951">
                  <a:extLst>
                    <a:ext uri="{9D8B030D-6E8A-4147-A177-3AD203B41FA5}">
                      <a16:colId xmlns:a16="http://schemas.microsoft.com/office/drawing/2014/main" val="2579188692"/>
                    </a:ext>
                  </a:extLst>
                </a:gridCol>
                <a:gridCol w="1691951">
                  <a:extLst>
                    <a:ext uri="{9D8B030D-6E8A-4147-A177-3AD203B41FA5}">
                      <a16:colId xmlns:a16="http://schemas.microsoft.com/office/drawing/2014/main" val="3894012856"/>
                    </a:ext>
                  </a:extLst>
                </a:gridCol>
                <a:gridCol w="1691951">
                  <a:extLst>
                    <a:ext uri="{9D8B030D-6E8A-4147-A177-3AD203B41FA5}">
                      <a16:colId xmlns:a16="http://schemas.microsoft.com/office/drawing/2014/main" val="1284797901"/>
                    </a:ext>
                  </a:extLst>
                </a:gridCol>
                <a:gridCol w="1691951">
                  <a:extLst>
                    <a:ext uri="{9D8B030D-6E8A-4147-A177-3AD203B41FA5}">
                      <a16:colId xmlns:a16="http://schemas.microsoft.com/office/drawing/2014/main" val="3614160906"/>
                    </a:ext>
                  </a:extLst>
                </a:gridCol>
                <a:gridCol w="1691951">
                  <a:extLst>
                    <a:ext uri="{9D8B030D-6E8A-4147-A177-3AD203B41FA5}">
                      <a16:colId xmlns:a16="http://schemas.microsoft.com/office/drawing/2014/main" val="3015590243"/>
                    </a:ext>
                  </a:extLst>
                </a:gridCol>
              </a:tblGrid>
              <a:tr h="677080">
                <a:tc>
                  <a:txBody>
                    <a:bodyPr/>
                    <a:lstStyle/>
                    <a:p>
                      <a:pPr rtl="1"/>
                      <a:r>
                        <a:rPr lang="he-IL" dirty="0" smtClean="0"/>
                        <a:t>יום א'</a:t>
                      </a:r>
                    </a:p>
                    <a:p>
                      <a:pPr rtl="1"/>
                      <a:r>
                        <a:rPr lang="he-IL" dirty="0" smtClean="0"/>
                        <a:t>פיקה 1</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p>
                    <a:p>
                      <a:pPr rtl="1"/>
                      <a:r>
                        <a:rPr lang="he-IL" dirty="0" smtClean="0"/>
                        <a:t>פיקה 3</a:t>
                      </a:r>
                      <a:endParaRPr lang="he-IL" dirty="0"/>
                    </a:p>
                  </a:txBody>
                  <a:tcPr/>
                </a:tc>
                <a:tc>
                  <a:txBody>
                    <a:bodyPr/>
                    <a:lstStyle/>
                    <a:p>
                      <a:pPr rtl="1"/>
                      <a:r>
                        <a:rPr lang="he-IL" dirty="0" smtClean="0"/>
                        <a:t>יום ד'</a:t>
                      </a:r>
                    </a:p>
                    <a:p>
                      <a:pPr rtl="1"/>
                      <a:r>
                        <a:rPr lang="he-IL" dirty="0" smtClean="0"/>
                        <a:t>פיקה 3</a:t>
                      </a:r>
                      <a:endParaRPr lang="he-IL" dirty="0"/>
                    </a:p>
                  </a:txBody>
                  <a:tcPr/>
                </a:tc>
                <a:tc>
                  <a:txBody>
                    <a:bodyPr/>
                    <a:lstStyle/>
                    <a:p>
                      <a:pPr rtl="1"/>
                      <a:r>
                        <a:rPr lang="he-IL" dirty="0" smtClean="0"/>
                        <a:t>יום ה'</a:t>
                      </a:r>
                    </a:p>
                    <a:p>
                      <a:pPr rtl="1"/>
                      <a:r>
                        <a:rPr lang="he-IL" dirty="0" smtClean="0"/>
                        <a:t>פיקה</a:t>
                      </a:r>
                      <a:r>
                        <a:rPr lang="he-IL" baseline="0" dirty="0" smtClean="0"/>
                        <a:t> 3</a:t>
                      </a:r>
                      <a:endParaRPr lang="he-IL" dirty="0"/>
                    </a:p>
                  </a:txBody>
                  <a:tcPr/>
                </a:tc>
                <a:tc>
                  <a:txBody>
                    <a:bodyPr/>
                    <a:lstStyle/>
                    <a:p>
                      <a:pPr rtl="1"/>
                      <a:r>
                        <a:rPr lang="he-IL" dirty="0" smtClean="0"/>
                        <a:t>יום ו'</a:t>
                      </a:r>
                    </a:p>
                    <a:p>
                      <a:pPr rtl="1"/>
                      <a:r>
                        <a:rPr lang="he-IL" dirty="0" smtClean="0"/>
                        <a:t>פיקה 3</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358029">
                <a:tc>
                  <a:txBody>
                    <a:bodyPr/>
                    <a:lstStyle/>
                    <a:p>
                      <a:pPr rtl="1"/>
                      <a:r>
                        <a:rPr lang="en-US" dirty="0" smtClean="0"/>
                        <a:t>   </a:t>
                      </a:r>
                      <a:r>
                        <a:rPr lang="he-IL" dirty="0" smtClean="0"/>
                        <a:t>קבוצה </a:t>
                      </a:r>
                      <a:r>
                        <a:rPr lang="en-US" dirty="0" smtClean="0"/>
                        <a:t>A</a:t>
                      </a:r>
                      <a:r>
                        <a:rPr lang="he-IL" dirty="0" smtClean="0"/>
                        <a:t> 45'התאוששות , תיקון טעויות.</a:t>
                      </a:r>
                    </a:p>
                    <a:p>
                      <a:pPr rtl="1"/>
                      <a:endParaRPr lang="he-IL" dirty="0" smtClean="0"/>
                    </a:p>
                    <a:p>
                      <a:pPr rtl="1"/>
                      <a:r>
                        <a:rPr lang="he-IL" dirty="0" smtClean="0"/>
                        <a:t>30' </a:t>
                      </a:r>
                      <a:r>
                        <a:rPr lang="he-IL" dirty="0" err="1" smtClean="0"/>
                        <a:t>כח</a:t>
                      </a:r>
                      <a:r>
                        <a:rPr lang="he-IL" dirty="0" smtClean="0"/>
                        <a:t> חלק עליון.</a:t>
                      </a:r>
                    </a:p>
                    <a:p>
                      <a:pPr rtl="1"/>
                      <a:r>
                        <a:rPr lang="he-IL" dirty="0" smtClean="0"/>
                        <a:t>-------------------</a:t>
                      </a:r>
                    </a:p>
                    <a:p>
                      <a:pPr rtl="1"/>
                      <a:r>
                        <a:rPr lang="he-IL" dirty="0" smtClean="0"/>
                        <a:t>30'</a:t>
                      </a:r>
                      <a:r>
                        <a:rPr lang="he-IL" baseline="0" dirty="0" smtClean="0"/>
                        <a:t> כניסה.</a:t>
                      </a:r>
                    </a:p>
                    <a:p>
                      <a:pPr rtl="1"/>
                      <a:endParaRPr lang="he-IL" baseline="0" dirty="0" smtClean="0"/>
                    </a:p>
                    <a:p>
                      <a:pPr rtl="1"/>
                      <a:r>
                        <a:rPr lang="he-IL" baseline="0" dirty="0" smtClean="0"/>
                        <a:t>20' תרגול השחקן בתפקיד.</a:t>
                      </a:r>
                    </a:p>
                    <a:p>
                      <a:pPr rtl="1"/>
                      <a:endParaRPr lang="he-IL" baseline="0" dirty="0" smtClean="0"/>
                    </a:p>
                    <a:p>
                      <a:pPr rtl="1"/>
                      <a:r>
                        <a:rPr lang="he-IL" baseline="0" dirty="0" smtClean="0"/>
                        <a:t>25' משחקונים.</a:t>
                      </a:r>
                    </a:p>
                    <a:p>
                      <a:pPr rtl="1"/>
                      <a:endParaRPr lang="he-IL" dirty="0" smtClean="0"/>
                    </a:p>
                    <a:p>
                      <a:pPr rtl="1"/>
                      <a:r>
                        <a:rPr lang="he-IL" dirty="0" smtClean="0"/>
                        <a:t>10' שחרור.</a:t>
                      </a:r>
                      <a:r>
                        <a:rPr lang="en-US" dirty="0" smtClean="0"/>
                        <a:t>  </a:t>
                      </a:r>
                    </a:p>
                    <a:p>
                      <a:pPr rtl="1"/>
                      <a:endParaRPr lang="en-US" dirty="0" smtClean="0"/>
                    </a:p>
                    <a:p>
                      <a:pPr rtl="1"/>
                      <a:r>
                        <a:rPr lang="he-IL" dirty="0" smtClean="0"/>
                        <a:t>עצימות</a:t>
                      </a:r>
                      <a:r>
                        <a:rPr lang="he-IL" baseline="0" dirty="0" smtClean="0"/>
                        <a:t> 4</a:t>
                      </a:r>
                      <a:endParaRPr lang="he-IL" dirty="0"/>
                    </a:p>
                  </a:txBody>
                  <a:tcPr/>
                </a:tc>
                <a:tc>
                  <a:txBody>
                    <a:bodyPr/>
                    <a:lstStyle/>
                    <a:p>
                      <a:pPr rtl="1"/>
                      <a:r>
                        <a:rPr lang="he-IL" sz="3600" dirty="0" smtClean="0"/>
                        <a:t>     ח</a:t>
                      </a:r>
                    </a:p>
                    <a:p>
                      <a:pPr rtl="1"/>
                      <a:r>
                        <a:rPr lang="he-IL" sz="3600" dirty="0" smtClean="0"/>
                        <a:t>     ו</a:t>
                      </a:r>
                    </a:p>
                    <a:p>
                      <a:pPr rtl="1"/>
                      <a:r>
                        <a:rPr lang="he-IL" sz="3600" baseline="0" dirty="0" smtClean="0"/>
                        <a:t>     פ</a:t>
                      </a:r>
                    </a:p>
                    <a:p>
                      <a:pPr rtl="1"/>
                      <a:r>
                        <a:rPr lang="he-IL" sz="3600" baseline="0" dirty="0" smtClean="0"/>
                        <a:t>     ש</a:t>
                      </a:r>
                      <a:endParaRPr lang="he-IL" sz="3600" dirty="0" smtClean="0"/>
                    </a:p>
                    <a:p>
                      <a:pPr rtl="1"/>
                      <a:r>
                        <a:rPr lang="he-IL" sz="3600" dirty="0" smtClean="0"/>
                        <a:t>  </a:t>
                      </a:r>
                      <a:endParaRPr lang="he-IL" sz="3600" dirty="0"/>
                    </a:p>
                  </a:txBody>
                  <a:tcPr/>
                </a:tc>
                <a:tc>
                  <a:txBody>
                    <a:bodyPr/>
                    <a:lstStyle/>
                    <a:p>
                      <a:pPr rtl="1"/>
                      <a:r>
                        <a:rPr lang="he-IL" dirty="0" smtClean="0"/>
                        <a:t>40' </a:t>
                      </a:r>
                      <a:r>
                        <a:rPr lang="he-IL" dirty="0" err="1" smtClean="0"/>
                        <a:t>מוביליטי</a:t>
                      </a:r>
                      <a:r>
                        <a:rPr lang="en-US" dirty="0" smtClean="0"/>
                        <a:t>.</a:t>
                      </a:r>
                      <a:endParaRPr lang="he-IL" dirty="0" smtClean="0"/>
                    </a:p>
                    <a:p>
                      <a:pPr rtl="1"/>
                      <a:endParaRPr lang="he-IL" dirty="0" smtClean="0"/>
                    </a:p>
                    <a:p>
                      <a:pPr rtl="1"/>
                      <a:r>
                        <a:rPr lang="he-IL" dirty="0" smtClean="0"/>
                        <a:t>30' תרגול משחק הגנה</a:t>
                      </a:r>
                      <a:r>
                        <a:rPr lang="he-IL" baseline="0" dirty="0" smtClean="0"/>
                        <a:t> </a:t>
                      </a:r>
                    </a:p>
                    <a:p>
                      <a:pPr rtl="1"/>
                      <a:r>
                        <a:rPr lang="he-IL" baseline="0" dirty="0" smtClean="0"/>
                        <a:t>בחלקי קבוצה </a:t>
                      </a:r>
                      <a:r>
                        <a:rPr lang="he-IL" baseline="0" dirty="0" err="1" smtClean="0"/>
                        <a:t>ואינדיבדואלית</a:t>
                      </a:r>
                      <a:r>
                        <a:rPr lang="he-IL" baseline="0" dirty="0" smtClean="0"/>
                        <a:t>.</a:t>
                      </a:r>
                      <a:endParaRPr lang="en-US" baseline="0" dirty="0" smtClean="0"/>
                    </a:p>
                    <a:p>
                      <a:pPr rtl="1"/>
                      <a:r>
                        <a:rPr lang="en-US" baseline="0" dirty="0" smtClean="0"/>
                        <a:t>H.I</a:t>
                      </a:r>
                      <a:endParaRPr lang="he-IL" baseline="0" dirty="0" smtClean="0"/>
                    </a:p>
                    <a:p>
                      <a:pPr rtl="1"/>
                      <a:endParaRPr lang="he-IL" baseline="0" dirty="0" smtClean="0"/>
                    </a:p>
                    <a:p>
                      <a:pPr rtl="1"/>
                      <a:r>
                        <a:rPr lang="he-IL" baseline="0" dirty="0" smtClean="0"/>
                        <a:t>25' משחקון דגש הגנה.</a:t>
                      </a:r>
                    </a:p>
                    <a:p>
                      <a:pPr rtl="1"/>
                      <a:endParaRPr lang="he-IL" baseline="0" dirty="0" smtClean="0"/>
                    </a:p>
                    <a:p>
                      <a:pPr rtl="1"/>
                      <a:r>
                        <a:rPr lang="he-IL" baseline="0" dirty="0" smtClean="0"/>
                        <a:t>10' שחרור.</a:t>
                      </a:r>
                    </a:p>
                    <a:p>
                      <a:pPr rtl="1"/>
                      <a:endParaRPr lang="he-IL" baseline="0" dirty="0" smtClean="0"/>
                    </a:p>
                    <a:p>
                      <a:pPr rtl="1"/>
                      <a:r>
                        <a:rPr lang="he-IL" baseline="0" dirty="0" smtClean="0"/>
                        <a:t>עצימות 4-5</a:t>
                      </a:r>
                      <a:endParaRPr lang="he-IL" dirty="0"/>
                    </a:p>
                  </a:txBody>
                  <a:tcPr/>
                </a:tc>
                <a:tc>
                  <a:txBody>
                    <a:bodyPr/>
                    <a:lstStyle/>
                    <a:p>
                      <a:pPr rtl="1"/>
                      <a:r>
                        <a:rPr lang="he-IL" dirty="0" smtClean="0"/>
                        <a:t>45' כניסה אינטנסיבית+</a:t>
                      </a:r>
                    </a:p>
                    <a:p>
                      <a:pPr rtl="1"/>
                      <a:r>
                        <a:rPr lang="he-IL" dirty="0" smtClean="0"/>
                        <a:t>טכניקה.</a:t>
                      </a:r>
                    </a:p>
                    <a:p>
                      <a:pPr rtl="1"/>
                      <a:endParaRPr lang="he-IL" dirty="0" smtClean="0"/>
                    </a:p>
                    <a:p>
                      <a:pPr rtl="1"/>
                      <a:r>
                        <a:rPr lang="he-IL" dirty="0" smtClean="0"/>
                        <a:t>20'תרגול</a:t>
                      </a:r>
                      <a:r>
                        <a:rPr lang="he-IL" baseline="0" dirty="0" smtClean="0"/>
                        <a:t> לחץ +לחץ באיבוד כדור.</a:t>
                      </a:r>
                      <a:r>
                        <a:rPr lang="en-US" baseline="0" dirty="0" smtClean="0"/>
                        <a:t>H.I</a:t>
                      </a:r>
                      <a:endParaRPr lang="he-IL" baseline="0" dirty="0" smtClean="0"/>
                    </a:p>
                    <a:p>
                      <a:pPr rtl="1"/>
                      <a:endParaRPr lang="he-IL" baseline="0" dirty="0" smtClean="0"/>
                    </a:p>
                    <a:p>
                      <a:pPr rtl="1"/>
                      <a:r>
                        <a:rPr lang="he-IL" baseline="0" dirty="0" smtClean="0"/>
                        <a:t>25' משחקון דגש לחץ.</a:t>
                      </a:r>
                      <a:r>
                        <a:rPr lang="en-US" baseline="0" dirty="0" smtClean="0"/>
                        <a:t>H.I</a:t>
                      </a:r>
                      <a:endParaRPr lang="he-IL" baseline="0" dirty="0" smtClean="0"/>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5</a:t>
                      </a:r>
                    </a:p>
                    <a:p>
                      <a:pPr rtl="1"/>
                      <a:endParaRPr lang="he-IL" dirty="0"/>
                    </a:p>
                  </a:txBody>
                  <a:tcPr/>
                </a:tc>
                <a:tc>
                  <a:txBody>
                    <a:bodyPr/>
                    <a:lstStyle/>
                    <a:p>
                      <a:pPr rtl="1"/>
                      <a:r>
                        <a:rPr lang="he-IL" dirty="0" smtClean="0"/>
                        <a:t>25' כניסה טכנית.</a:t>
                      </a:r>
                    </a:p>
                    <a:p>
                      <a:pPr rtl="1"/>
                      <a:endParaRPr lang="he-IL" dirty="0" smtClean="0"/>
                    </a:p>
                    <a:p>
                      <a:pPr rtl="1"/>
                      <a:r>
                        <a:rPr lang="he-IL" dirty="0" smtClean="0"/>
                        <a:t>25' תרגול תבניות התקפה.</a:t>
                      </a:r>
                      <a:endParaRPr lang="en-US" dirty="0" smtClean="0"/>
                    </a:p>
                    <a:p>
                      <a:pPr rtl="1"/>
                      <a:r>
                        <a:rPr lang="en-US" dirty="0" smtClean="0"/>
                        <a:t>H.I</a:t>
                      </a:r>
                      <a:endParaRPr lang="he-IL" dirty="0" smtClean="0"/>
                    </a:p>
                    <a:p>
                      <a:pPr rtl="1"/>
                      <a:endParaRPr lang="he-IL" dirty="0" smtClean="0"/>
                    </a:p>
                    <a:p>
                      <a:pPr rtl="1"/>
                      <a:r>
                        <a:rPr lang="he-IL" dirty="0" smtClean="0"/>
                        <a:t>15' תרגול טקטי דגש התקפה.</a:t>
                      </a:r>
                    </a:p>
                    <a:p>
                      <a:pPr rtl="1"/>
                      <a:endParaRPr lang="he-IL" dirty="0" smtClean="0"/>
                    </a:p>
                    <a:p>
                      <a:pPr rtl="1"/>
                      <a:r>
                        <a:rPr lang="he-IL" dirty="0" smtClean="0"/>
                        <a:t>25' טקטי משולב לקראת משחק.</a:t>
                      </a:r>
                    </a:p>
                    <a:p>
                      <a:pPr rtl="1"/>
                      <a:endParaRPr lang="he-IL" dirty="0" smtClean="0"/>
                    </a:p>
                    <a:p>
                      <a:pPr rtl="1"/>
                      <a:r>
                        <a:rPr lang="he-IL" dirty="0" smtClean="0"/>
                        <a:t>10' מתיחות</a:t>
                      </a:r>
                    </a:p>
                    <a:p>
                      <a:pPr rtl="1"/>
                      <a:endParaRPr lang="he-IL" dirty="0" smtClean="0"/>
                    </a:p>
                    <a:p>
                      <a:pPr rtl="1"/>
                      <a:r>
                        <a:rPr lang="he-IL" dirty="0" smtClean="0"/>
                        <a:t>עצימות 4</a:t>
                      </a:r>
                      <a:endParaRPr lang="he-IL" dirty="0"/>
                    </a:p>
                  </a:txBody>
                  <a:tcPr/>
                </a:tc>
                <a:tc>
                  <a:txBody>
                    <a:bodyPr/>
                    <a:lstStyle/>
                    <a:p>
                      <a:pPr rtl="1"/>
                      <a:r>
                        <a:rPr lang="he-IL" dirty="0" smtClean="0"/>
                        <a:t>10' כניסה לאימון.</a:t>
                      </a:r>
                    </a:p>
                    <a:p>
                      <a:pPr rtl="1"/>
                      <a:endParaRPr lang="he-IL" dirty="0" smtClean="0"/>
                    </a:p>
                    <a:p>
                      <a:pPr rtl="1"/>
                      <a:r>
                        <a:rPr lang="he-IL" dirty="0" smtClean="0"/>
                        <a:t>12'</a:t>
                      </a:r>
                      <a:r>
                        <a:rPr lang="he-IL" baseline="0" dirty="0" smtClean="0"/>
                        <a:t> 6</a:t>
                      </a:r>
                      <a:r>
                        <a:rPr lang="en-US" baseline="0" dirty="0" smtClean="0"/>
                        <a:t>X</a:t>
                      </a:r>
                      <a:r>
                        <a:rPr lang="he-IL" baseline="0" dirty="0" smtClean="0"/>
                        <a:t>3\5</a:t>
                      </a:r>
                      <a:r>
                        <a:rPr lang="en-US" baseline="0" dirty="0" smtClean="0"/>
                        <a:t>X</a:t>
                      </a:r>
                      <a:r>
                        <a:rPr lang="he-IL" baseline="0" dirty="0" smtClean="0"/>
                        <a:t>2</a:t>
                      </a:r>
                    </a:p>
                    <a:p>
                      <a:pPr rtl="1"/>
                      <a:endParaRPr lang="he-IL" baseline="0" dirty="0" smtClean="0"/>
                    </a:p>
                    <a:p>
                      <a:pPr rtl="1"/>
                      <a:r>
                        <a:rPr lang="he-IL" baseline="0" dirty="0" smtClean="0"/>
                        <a:t>10' </a:t>
                      </a:r>
                      <a:r>
                        <a:rPr lang="he-IL" baseline="0" dirty="0" err="1" smtClean="0"/>
                        <a:t>חדויות</a:t>
                      </a:r>
                      <a:r>
                        <a:rPr lang="he-IL" baseline="0" dirty="0" smtClean="0"/>
                        <a:t>-זריזות מהירות.</a:t>
                      </a:r>
                    </a:p>
                    <a:p>
                      <a:pPr rtl="1"/>
                      <a:endParaRPr lang="he-IL" baseline="0" dirty="0" smtClean="0"/>
                    </a:p>
                    <a:p>
                      <a:pPr rtl="1"/>
                      <a:r>
                        <a:rPr lang="he-IL" baseline="0" dirty="0" smtClean="0"/>
                        <a:t>20' טקטי לקראת משחק.</a:t>
                      </a:r>
                    </a:p>
                    <a:p>
                      <a:pPr rtl="1"/>
                      <a:endParaRPr lang="he-IL" baseline="0" dirty="0" smtClean="0"/>
                    </a:p>
                    <a:p>
                      <a:pPr rtl="1"/>
                      <a:r>
                        <a:rPr lang="he-IL" baseline="0" dirty="0" smtClean="0"/>
                        <a:t>12' מצבים נייחים.</a:t>
                      </a:r>
                    </a:p>
                    <a:p>
                      <a:pPr rtl="1"/>
                      <a:endParaRPr lang="he-IL" baseline="0" dirty="0" smtClean="0"/>
                    </a:p>
                    <a:p>
                      <a:pPr rtl="1"/>
                      <a:r>
                        <a:rPr lang="he-IL" baseline="0" dirty="0" smtClean="0"/>
                        <a:t>עצימות 3</a:t>
                      </a:r>
                      <a:endParaRPr lang="he-IL" dirty="0" smtClean="0"/>
                    </a:p>
                  </a:txBody>
                  <a:tcPr/>
                </a:tc>
                <a:tc>
                  <a:txBody>
                    <a:bodyPr/>
                    <a:lstStyle/>
                    <a:p>
                      <a:pPr rtl="1"/>
                      <a:r>
                        <a:rPr lang="he-IL" baseline="0" dirty="0"/>
                        <a:t> </a:t>
                      </a:r>
                      <a:r>
                        <a:rPr lang="he-IL" baseline="0" dirty="0" smtClean="0"/>
                        <a:t>         </a:t>
                      </a:r>
                      <a:r>
                        <a:rPr lang="he-IL" sz="3600" baseline="0" dirty="0" smtClean="0"/>
                        <a:t>מ</a:t>
                      </a:r>
                    </a:p>
                    <a:p>
                      <a:pPr rtl="1"/>
                      <a:r>
                        <a:rPr lang="he-IL" sz="3600" baseline="0" dirty="0" smtClean="0"/>
                        <a:t>     ש</a:t>
                      </a:r>
                    </a:p>
                    <a:p>
                      <a:pPr rtl="1"/>
                      <a:r>
                        <a:rPr lang="he-IL" sz="3600" baseline="0" dirty="0" smtClean="0"/>
                        <a:t>     ח</a:t>
                      </a:r>
                    </a:p>
                    <a:p>
                      <a:pPr rtl="1"/>
                      <a:r>
                        <a:rPr lang="he-IL" sz="3600" baseline="0" dirty="0" smtClean="0"/>
                        <a:t>     ק</a:t>
                      </a:r>
                      <a:endParaRPr lang="he-IL" dirty="0" smtClean="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404814039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נערים ג'-</a:t>
            </a:r>
            <a:r>
              <a:rPr lang="en-US" sz="1400" b="1" dirty="0" smtClean="0">
                <a:solidFill>
                  <a:schemeClr val="bg1"/>
                </a:solidFill>
                <a:latin typeface="Ranelte Cond Demi" charset="0"/>
                <a:ea typeface="Ranelte Cond Demi" charset="0"/>
                <a:cs typeface="Ranelte Cond Demi" charset="0"/>
              </a:rPr>
              <a:t>U15</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83074" y="0"/>
            <a:ext cx="726955" cy="726955"/>
          </a:xfrm>
          <a:prstGeom prst="rect">
            <a:avLst/>
          </a:prstGeom>
        </p:spPr>
      </p:pic>
      <p:graphicFrame>
        <p:nvGraphicFramePr>
          <p:cNvPr id="11" name="טבלה 10"/>
          <p:cNvGraphicFramePr>
            <a:graphicFrameLocks noGrp="1"/>
          </p:cNvGraphicFramePr>
          <p:nvPr>
            <p:extLst/>
          </p:nvPr>
        </p:nvGraphicFramePr>
        <p:xfrm>
          <a:off x="481629" y="588562"/>
          <a:ext cx="11228399" cy="6628351"/>
        </p:xfrm>
        <a:graphic>
          <a:graphicData uri="http://schemas.openxmlformats.org/drawingml/2006/table">
            <a:tbl>
              <a:tblPr rtl="1" firstRow="1" bandRow="1">
                <a:tableStyleId>{5C22544A-7EE6-4342-B048-85BDC9FD1C3A}</a:tableStyleId>
              </a:tblPr>
              <a:tblGrid>
                <a:gridCol w="1604057">
                  <a:extLst>
                    <a:ext uri="{9D8B030D-6E8A-4147-A177-3AD203B41FA5}">
                      <a16:colId xmlns:a16="http://schemas.microsoft.com/office/drawing/2014/main" val="3817709850"/>
                    </a:ext>
                  </a:extLst>
                </a:gridCol>
                <a:gridCol w="1604057">
                  <a:extLst>
                    <a:ext uri="{9D8B030D-6E8A-4147-A177-3AD203B41FA5}">
                      <a16:colId xmlns:a16="http://schemas.microsoft.com/office/drawing/2014/main" val="2987761488"/>
                    </a:ext>
                  </a:extLst>
                </a:gridCol>
                <a:gridCol w="1604057">
                  <a:extLst>
                    <a:ext uri="{9D8B030D-6E8A-4147-A177-3AD203B41FA5}">
                      <a16:colId xmlns:a16="http://schemas.microsoft.com/office/drawing/2014/main" val="2579188692"/>
                    </a:ext>
                  </a:extLst>
                </a:gridCol>
                <a:gridCol w="1604057">
                  <a:extLst>
                    <a:ext uri="{9D8B030D-6E8A-4147-A177-3AD203B41FA5}">
                      <a16:colId xmlns:a16="http://schemas.microsoft.com/office/drawing/2014/main" val="3894012856"/>
                    </a:ext>
                  </a:extLst>
                </a:gridCol>
                <a:gridCol w="1604057">
                  <a:extLst>
                    <a:ext uri="{9D8B030D-6E8A-4147-A177-3AD203B41FA5}">
                      <a16:colId xmlns:a16="http://schemas.microsoft.com/office/drawing/2014/main" val="1284797901"/>
                    </a:ext>
                  </a:extLst>
                </a:gridCol>
                <a:gridCol w="1604057">
                  <a:extLst>
                    <a:ext uri="{9D8B030D-6E8A-4147-A177-3AD203B41FA5}">
                      <a16:colId xmlns:a16="http://schemas.microsoft.com/office/drawing/2014/main" val="3614160906"/>
                    </a:ext>
                  </a:extLst>
                </a:gridCol>
                <a:gridCol w="1604057">
                  <a:extLst>
                    <a:ext uri="{9D8B030D-6E8A-4147-A177-3AD203B41FA5}">
                      <a16:colId xmlns:a16="http://schemas.microsoft.com/office/drawing/2014/main" val="3015590243"/>
                    </a:ext>
                  </a:extLst>
                </a:gridCol>
              </a:tblGrid>
              <a:tr h="653499">
                <a:tc>
                  <a:txBody>
                    <a:bodyPr/>
                    <a:lstStyle/>
                    <a:p>
                      <a:pPr rtl="1"/>
                      <a:r>
                        <a:rPr lang="he-IL" dirty="0" smtClean="0"/>
                        <a:t>יום א'</a:t>
                      </a:r>
                      <a:endParaRPr lang="he-IL" dirty="0"/>
                    </a:p>
                  </a:txBody>
                  <a:tcPr/>
                </a:tc>
                <a:tc>
                  <a:txBody>
                    <a:bodyPr/>
                    <a:lstStyle/>
                    <a:p>
                      <a:pPr rtl="1"/>
                      <a:r>
                        <a:rPr lang="he-IL" dirty="0" smtClean="0"/>
                        <a:t>יום ב'</a:t>
                      </a:r>
                    </a:p>
                    <a:p>
                      <a:pPr rtl="1"/>
                      <a:r>
                        <a:rPr lang="he-IL" dirty="0" smtClean="0"/>
                        <a:t>פיקה 3</a:t>
                      </a:r>
                      <a:endParaRPr lang="he-IL" dirty="0"/>
                    </a:p>
                  </a:txBody>
                  <a:tcPr/>
                </a:tc>
                <a:tc>
                  <a:txBody>
                    <a:bodyPr/>
                    <a:lstStyle/>
                    <a:p>
                      <a:pPr rtl="1"/>
                      <a:r>
                        <a:rPr lang="he-IL" dirty="0" smtClean="0"/>
                        <a:t>יום ג'</a:t>
                      </a:r>
                    </a:p>
                    <a:p>
                      <a:pPr rtl="1"/>
                      <a:r>
                        <a:rPr lang="he-IL" dirty="0" smtClean="0"/>
                        <a:t>פיקה 3</a:t>
                      </a:r>
                      <a:endParaRPr lang="he-IL" dirty="0"/>
                    </a:p>
                  </a:txBody>
                  <a:tcPr/>
                </a:tc>
                <a:tc>
                  <a:txBody>
                    <a:bodyPr/>
                    <a:lstStyle/>
                    <a:p>
                      <a:pPr rtl="1"/>
                      <a:r>
                        <a:rPr lang="he-IL" dirty="0" smtClean="0"/>
                        <a:t>יום ד'</a:t>
                      </a:r>
                    </a:p>
                    <a:p>
                      <a:pPr rtl="1"/>
                      <a:r>
                        <a:rPr lang="he-IL" dirty="0" smtClean="0"/>
                        <a:t>פיקה 3</a:t>
                      </a:r>
                      <a:endParaRPr lang="he-IL" dirty="0"/>
                    </a:p>
                  </a:txBody>
                  <a:tcPr/>
                </a:tc>
                <a:tc>
                  <a:txBody>
                    <a:bodyPr/>
                    <a:lstStyle/>
                    <a:p>
                      <a:pPr rtl="1"/>
                      <a:r>
                        <a:rPr lang="he-IL" dirty="0" smtClean="0"/>
                        <a:t>יום ה'</a:t>
                      </a:r>
                    </a:p>
                    <a:p>
                      <a:pPr rtl="1"/>
                      <a:r>
                        <a:rPr lang="he-IL" dirty="0" smtClean="0"/>
                        <a:t>פיקה 3</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974852">
                <a:tc>
                  <a:txBody>
                    <a:bodyPr/>
                    <a:lstStyle/>
                    <a:p>
                      <a:pPr rtl="1"/>
                      <a:r>
                        <a:rPr lang="en-US" dirty="0" smtClean="0"/>
                        <a:t>       </a:t>
                      </a:r>
                      <a:r>
                        <a:rPr lang="he-IL" sz="3600" dirty="0" smtClean="0"/>
                        <a:t> ח</a:t>
                      </a:r>
                    </a:p>
                    <a:p>
                      <a:pPr rtl="1"/>
                      <a:r>
                        <a:rPr lang="he-IL" sz="3600" dirty="0" smtClean="0"/>
                        <a:t>    ו</a:t>
                      </a:r>
                    </a:p>
                    <a:p>
                      <a:pPr rtl="1"/>
                      <a:r>
                        <a:rPr lang="he-IL" sz="3600" dirty="0" smtClean="0"/>
                        <a:t>    פ</a:t>
                      </a:r>
                    </a:p>
                    <a:p>
                      <a:pPr rtl="1"/>
                      <a:r>
                        <a:rPr lang="he-IL" sz="3600" dirty="0" smtClean="0"/>
                        <a:t>    ש</a:t>
                      </a:r>
                      <a:endParaRPr lang="he-IL" dirty="0"/>
                    </a:p>
                  </a:txBody>
                  <a:tcPr/>
                </a:tc>
                <a:tc>
                  <a:txBody>
                    <a:bodyPr/>
                    <a:lstStyle/>
                    <a:p>
                      <a:pPr rtl="1"/>
                      <a:r>
                        <a:rPr lang="he-IL" dirty="0" smtClean="0"/>
                        <a:t>40' </a:t>
                      </a:r>
                      <a:r>
                        <a:rPr lang="he-IL" dirty="0" err="1" smtClean="0"/>
                        <a:t>מוביליטי</a:t>
                      </a:r>
                      <a:r>
                        <a:rPr lang="he-IL" dirty="0" smtClean="0"/>
                        <a:t>.</a:t>
                      </a:r>
                    </a:p>
                    <a:p>
                      <a:pPr rtl="1"/>
                      <a:endParaRPr lang="he-IL" dirty="0" smtClean="0"/>
                    </a:p>
                    <a:p>
                      <a:pPr rtl="1"/>
                      <a:r>
                        <a:rPr lang="he-IL" dirty="0" smtClean="0"/>
                        <a:t>25' תחנות טכניקה.</a:t>
                      </a:r>
                    </a:p>
                    <a:p>
                      <a:pPr rtl="1"/>
                      <a:endParaRPr lang="he-IL" dirty="0" smtClean="0"/>
                    </a:p>
                    <a:p>
                      <a:pPr rtl="1"/>
                      <a:r>
                        <a:rPr lang="he-IL" dirty="0" smtClean="0"/>
                        <a:t>20' לימוד ותרגול הנעת כדור בחלקי קבוצה.</a:t>
                      </a:r>
                    </a:p>
                    <a:p>
                      <a:pPr rtl="1"/>
                      <a:endParaRPr lang="he-IL" dirty="0" smtClean="0"/>
                    </a:p>
                    <a:p>
                      <a:pPr rtl="1"/>
                      <a:r>
                        <a:rPr lang="he-IL" dirty="0" smtClean="0"/>
                        <a:t> 20' משחקון</a:t>
                      </a:r>
                      <a:r>
                        <a:rPr lang="he-IL" baseline="0" dirty="0" smtClean="0"/>
                        <a:t> דגש הנעת כדור</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a:t>
                      </a:r>
                    </a:p>
                    <a:p>
                      <a:pPr rtl="1"/>
                      <a:endParaRPr lang="he-IL" dirty="0" smtClean="0"/>
                    </a:p>
                    <a:p>
                      <a:pPr rtl="1"/>
                      <a:endParaRPr lang="he-IL" dirty="0" smtClean="0"/>
                    </a:p>
                    <a:p>
                      <a:pPr rtl="1"/>
                      <a:r>
                        <a:rPr lang="he-IL" baseline="0" dirty="0" smtClean="0"/>
                        <a:t>  </a:t>
                      </a:r>
                      <a:endParaRPr lang="he-IL" dirty="0" smtClean="0"/>
                    </a:p>
                    <a:p>
                      <a:pPr rtl="1"/>
                      <a:endParaRPr lang="he-IL" dirty="0" smtClean="0"/>
                    </a:p>
                    <a:p>
                      <a:pPr rtl="1"/>
                      <a:endParaRPr lang="he-IL" dirty="0"/>
                    </a:p>
                  </a:txBody>
                  <a:tcPr/>
                </a:tc>
                <a:tc>
                  <a:txBody>
                    <a:bodyPr/>
                    <a:lstStyle/>
                    <a:p>
                      <a:pPr rtl="1"/>
                      <a:r>
                        <a:rPr lang="he-IL" dirty="0" smtClean="0"/>
                        <a:t>30' כניסה+</a:t>
                      </a:r>
                    </a:p>
                    <a:p>
                      <a:pPr rtl="1"/>
                      <a:r>
                        <a:rPr lang="he-IL" dirty="0" smtClean="0"/>
                        <a:t>טכניקה</a:t>
                      </a:r>
                    </a:p>
                    <a:p>
                      <a:pPr rtl="1"/>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20'תרגול</a:t>
                      </a:r>
                      <a:r>
                        <a:rPr lang="he-IL" baseline="0" dirty="0" smtClean="0"/>
                        <a:t> השחקן בתפקיד.</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20' תרגול משחק הגנה בחלקי קבוצה.</a:t>
                      </a:r>
                      <a:endParaRPr lang="en-US"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en-US" baseline="0" dirty="0" smtClean="0"/>
                        <a:t>H.I</a:t>
                      </a: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30' משחקון דגש הגנה.</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10 מתיחות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עצימות 5</a:t>
                      </a:r>
                    </a:p>
                    <a:p>
                      <a:pPr rtl="1"/>
                      <a:endParaRPr lang="he-IL" dirty="0" smtClean="0"/>
                    </a:p>
                  </a:txBody>
                  <a:tcPr/>
                </a:tc>
                <a:tc>
                  <a:txBody>
                    <a:bodyPr/>
                    <a:lstStyle/>
                    <a:p>
                      <a:pPr rtl="1"/>
                      <a:r>
                        <a:rPr lang="he-IL" dirty="0" smtClean="0"/>
                        <a:t>25'</a:t>
                      </a:r>
                      <a:r>
                        <a:rPr lang="he-IL" baseline="0" dirty="0" smtClean="0"/>
                        <a:t> כניסה אינטנסיבית.</a:t>
                      </a:r>
                    </a:p>
                    <a:p>
                      <a:pPr rtl="1"/>
                      <a:endParaRPr lang="he-IL" baseline="0" dirty="0" smtClean="0"/>
                    </a:p>
                    <a:p>
                      <a:pPr rtl="1"/>
                      <a:r>
                        <a:rPr lang="he-IL" baseline="0" dirty="0" smtClean="0"/>
                        <a:t>12' 4</a:t>
                      </a:r>
                      <a:r>
                        <a:rPr lang="en-US" baseline="0" dirty="0" smtClean="0"/>
                        <a:t>X</a:t>
                      </a:r>
                      <a:r>
                        <a:rPr lang="he-IL" baseline="0" dirty="0" smtClean="0"/>
                        <a:t>2 עם מעברים.</a:t>
                      </a:r>
                      <a:r>
                        <a:rPr lang="en-US" baseline="0" dirty="0" smtClean="0"/>
                        <a:t>H.I</a:t>
                      </a:r>
                      <a:endParaRPr lang="he-IL" baseline="0" dirty="0" smtClean="0"/>
                    </a:p>
                    <a:p>
                      <a:pPr rtl="1"/>
                      <a:endParaRPr lang="he-IL" baseline="0" dirty="0" smtClean="0"/>
                    </a:p>
                    <a:p>
                      <a:pPr rtl="1"/>
                      <a:r>
                        <a:rPr lang="he-IL" baseline="0" dirty="0" smtClean="0"/>
                        <a:t>25' משחקוני לחץ.</a:t>
                      </a:r>
                      <a:r>
                        <a:rPr lang="en-US" baseline="0" dirty="0" smtClean="0"/>
                        <a:t>H.I</a:t>
                      </a:r>
                      <a:endParaRPr lang="he-IL" baseline="0" dirty="0" smtClean="0"/>
                    </a:p>
                    <a:p>
                      <a:pPr rtl="1"/>
                      <a:endParaRPr lang="he-IL" baseline="0" dirty="0" smtClean="0"/>
                    </a:p>
                    <a:p>
                      <a:pPr rtl="1"/>
                      <a:r>
                        <a:rPr lang="he-IL" baseline="0" dirty="0" smtClean="0"/>
                        <a:t>25'משחק דגש לחץ גבוה ולחץ באיבוד כדור.</a:t>
                      </a:r>
                      <a:r>
                        <a:rPr lang="en-US" baseline="0" dirty="0" smtClean="0"/>
                        <a:t>H.I</a:t>
                      </a:r>
                      <a:endParaRPr lang="he-IL" baseline="0" dirty="0" smtClean="0"/>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5</a:t>
                      </a:r>
                      <a:endParaRPr lang="he-IL" dirty="0"/>
                    </a:p>
                  </a:txBody>
                  <a:tcPr/>
                </a:tc>
                <a:tc>
                  <a:txBody>
                    <a:bodyPr/>
                    <a:lstStyle/>
                    <a:p>
                      <a:pPr rtl="1"/>
                      <a:r>
                        <a:rPr lang="he-IL" dirty="0" smtClean="0"/>
                        <a:t>25' חימום טכני.</a:t>
                      </a:r>
                    </a:p>
                    <a:p>
                      <a:pPr rtl="1"/>
                      <a:endParaRPr lang="he-IL" dirty="0" smtClean="0"/>
                    </a:p>
                    <a:p>
                      <a:pPr rtl="1"/>
                      <a:r>
                        <a:rPr lang="he-IL" dirty="0" smtClean="0"/>
                        <a:t>20' לימוד ותרגול </a:t>
                      </a:r>
                      <a:r>
                        <a:rPr lang="en-US" dirty="0" smtClean="0"/>
                        <a:t>BILD</a:t>
                      </a:r>
                      <a:r>
                        <a:rPr lang="en-US" baseline="0" dirty="0" smtClean="0"/>
                        <a:t> UP </a:t>
                      </a:r>
                      <a:r>
                        <a:rPr lang="he-IL" baseline="0" dirty="0" smtClean="0"/>
                        <a:t>מאחור.</a:t>
                      </a:r>
                    </a:p>
                    <a:p>
                      <a:pPr rtl="1"/>
                      <a:endParaRPr lang="he-IL" baseline="0" dirty="0" smtClean="0"/>
                    </a:p>
                    <a:p>
                      <a:pPr rtl="1"/>
                      <a:r>
                        <a:rPr lang="he-IL" baseline="0" dirty="0" smtClean="0"/>
                        <a:t>20' תבניות התקפה.</a:t>
                      </a:r>
                      <a:r>
                        <a:rPr lang="en-US" baseline="0" dirty="0" smtClean="0"/>
                        <a:t>H.I</a:t>
                      </a:r>
                      <a:endParaRPr lang="he-IL" baseline="0" dirty="0" smtClean="0"/>
                    </a:p>
                    <a:p>
                      <a:pPr rtl="1"/>
                      <a:endParaRPr lang="he-IL" baseline="0" dirty="0" smtClean="0"/>
                    </a:p>
                    <a:p>
                      <a:pPr rtl="1"/>
                      <a:r>
                        <a:rPr lang="he-IL" baseline="0" dirty="0" smtClean="0"/>
                        <a:t>25' משחק דגש התקפה.</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a:t>
                      </a:r>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txBody>
                  <a:tcPr/>
                </a:tc>
                <a:tc>
                  <a:txBody>
                    <a:bodyPr/>
                    <a:lstStyle/>
                    <a:p>
                      <a:pPr rtl="1"/>
                      <a:r>
                        <a:rPr lang="he-IL" sz="3600" dirty="0" smtClean="0"/>
                        <a:t>   מ </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77310713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ילדים א'-</a:t>
            </a:r>
            <a:r>
              <a:rPr lang="en-US" sz="1400" b="1" dirty="0" smtClean="0">
                <a:solidFill>
                  <a:schemeClr val="bg1"/>
                </a:solidFill>
                <a:latin typeface="Ranelte Cond Demi" charset="0"/>
                <a:ea typeface="Ranelte Cond Demi" charset="0"/>
                <a:cs typeface="Ranelte Cond Demi" charset="0"/>
              </a:rPr>
              <a:t>U14</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43676" y="0"/>
            <a:ext cx="766354" cy="766354"/>
          </a:xfrm>
          <a:prstGeom prst="rect">
            <a:avLst/>
          </a:prstGeom>
        </p:spPr>
      </p:pic>
      <p:graphicFrame>
        <p:nvGraphicFramePr>
          <p:cNvPr id="11" name="טבלה 10"/>
          <p:cNvGraphicFramePr>
            <a:graphicFrameLocks noGrp="1"/>
          </p:cNvGraphicFramePr>
          <p:nvPr>
            <p:extLst/>
          </p:nvPr>
        </p:nvGraphicFramePr>
        <p:xfrm>
          <a:off x="357049" y="658691"/>
          <a:ext cx="11390813" cy="6217920"/>
        </p:xfrm>
        <a:graphic>
          <a:graphicData uri="http://schemas.openxmlformats.org/drawingml/2006/table">
            <a:tbl>
              <a:tblPr rtl="1" firstRow="1" bandRow="1">
                <a:tableStyleId>{5C22544A-7EE6-4342-B048-85BDC9FD1C3A}</a:tableStyleId>
              </a:tblPr>
              <a:tblGrid>
                <a:gridCol w="1627259">
                  <a:extLst>
                    <a:ext uri="{9D8B030D-6E8A-4147-A177-3AD203B41FA5}">
                      <a16:colId xmlns:a16="http://schemas.microsoft.com/office/drawing/2014/main" val="3817709850"/>
                    </a:ext>
                  </a:extLst>
                </a:gridCol>
                <a:gridCol w="1627259">
                  <a:extLst>
                    <a:ext uri="{9D8B030D-6E8A-4147-A177-3AD203B41FA5}">
                      <a16:colId xmlns:a16="http://schemas.microsoft.com/office/drawing/2014/main" val="2987761488"/>
                    </a:ext>
                  </a:extLst>
                </a:gridCol>
                <a:gridCol w="1627259">
                  <a:extLst>
                    <a:ext uri="{9D8B030D-6E8A-4147-A177-3AD203B41FA5}">
                      <a16:colId xmlns:a16="http://schemas.microsoft.com/office/drawing/2014/main" val="2579188692"/>
                    </a:ext>
                  </a:extLst>
                </a:gridCol>
                <a:gridCol w="1627259">
                  <a:extLst>
                    <a:ext uri="{9D8B030D-6E8A-4147-A177-3AD203B41FA5}">
                      <a16:colId xmlns:a16="http://schemas.microsoft.com/office/drawing/2014/main" val="3894012856"/>
                    </a:ext>
                  </a:extLst>
                </a:gridCol>
                <a:gridCol w="1627259">
                  <a:extLst>
                    <a:ext uri="{9D8B030D-6E8A-4147-A177-3AD203B41FA5}">
                      <a16:colId xmlns:a16="http://schemas.microsoft.com/office/drawing/2014/main" val="1284797901"/>
                    </a:ext>
                  </a:extLst>
                </a:gridCol>
                <a:gridCol w="1627259">
                  <a:extLst>
                    <a:ext uri="{9D8B030D-6E8A-4147-A177-3AD203B41FA5}">
                      <a16:colId xmlns:a16="http://schemas.microsoft.com/office/drawing/2014/main" val="3614160906"/>
                    </a:ext>
                  </a:extLst>
                </a:gridCol>
                <a:gridCol w="1627259">
                  <a:extLst>
                    <a:ext uri="{9D8B030D-6E8A-4147-A177-3AD203B41FA5}">
                      <a16:colId xmlns:a16="http://schemas.microsoft.com/office/drawing/2014/main" val="3015590243"/>
                    </a:ext>
                  </a:extLst>
                </a:gridCol>
              </a:tblGrid>
              <a:tr h="621579">
                <a:tc>
                  <a:txBody>
                    <a:bodyPr/>
                    <a:lstStyle/>
                    <a:p>
                      <a:pPr rtl="1"/>
                      <a:r>
                        <a:rPr lang="he-IL" dirty="0" smtClean="0"/>
                        <a:t>יום א'</a:t>
                      </a:r>
                    </a:p>
                    <a:p>
                      <a:pPr rtl="1"/>
                      <a:r>
                        <a:rPr lang="he-IL" dirty="0" smtClean="0"/>
                        <a:t>פיקה 3</a:t>
                      </a:r>
                      <a:endParaRPr lang="he-IL" dirty="0"/>
                    </a:p>
                  </a:txBody>
                  <a:tcPr/>
                </a:tc>
                <a:tc>
                  <a:txBody>
                    <a:bodyPr/>
                    <a:lstStyle/>
                    <a:p>
                      <a:pPr rtl="1"/>
                      <a:r>
                        <a:rPr lang="he-IL" dirty="0" smtClean="0"/>
                        <a:t>יום ב'</a:t>
                      </a:r>
                    </a:p>
                    <a:p>
                      <a:pPr rtl="1"/>
                      <a:r>
                        <a:rPr lang="he-IL" dirty="0" smtClean="0"/>
                        <a:t>פיקה 3</a:t>
                      </a:r>
                      <a:endParaRPr lang="he-IL" dirty="0"/>
                    </a:p>
                  </a:txBody>
                  <a:tcPr/>
                </a:tc>
                <a:tc>
                  <a:txBody>
                    <a:bodyPr/>
                    <a:lstStyle/>
                    <a:p>
                      <a:pPr rtl="1"/>
                      <a:r>
                        <a:rPr lang="he-IL" dirty="0" smtClean="0"/>
                        <a:t>יום ג'</a:t>
                      </a:r>
                    </a:p>
                    <a:p>
                      <a:pPr rtl="1"/>
                      <a:r>
                        <a:rPr lang="he-IL" dirty="0" smtClean="0"/>
                        <a:t>פיקה 1</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p>
                    <a:p>
                      <a:pPr rtl="1"/>
                      <a:r>
                        <a:rPr lang="he-IL" dirty="0" smtClean="0"/>
                        <a:t>פיקה</a:t>
                      </a:r>
                      <a:r>
                        <a:rPr lang="he-IL" baseline="0" dirty="0" smtClean="0"/>
                        <a:t> 3</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416621">
                <a:tc>
                  <a:txBody>
                    <a:bodyPr/>
                    <a:lstStyle/>
                    <a:p>
                      <a:pPr rtl="1"/>
                      <a:r>
                        <a:rPr lang="he-IL" sz="3600" baseline="0" dirty="0" smtClean="0"/>
                        <a:t>    ח</a:t>
                      </a:r>
                    </a:p>
                    <a:p>
                      <a:pPr rtl="1"/>
                      <a:r>
                        <a:rPr lang="he-IL" sz="3600" baseline="0" dirty="0" smtClean="0"/>
                        <a:t>    ו</a:t>
                      </a:r>
                    </a:p>
                    <a:p>
                      <a:pPr rtl="1"/>
                      <a:r>
                        <a:rPr lang="he-IL" sz="3600" baseline="0" dirty="0" smtClean="0"/>
                        <a:t>    פ</a:t>
                      </a:r>
                    </a:p>
                    <a:p>
                      <a:pPr rtl="1"/>
                      <a:r>
                        <a:rPr lang="he-IL" sz="3600" baseline="0" dirty="0" smtClean="0"/>
                        <a:t>    ש</a:t>
                      </a:r>
                    </a:p>
                  </a:txBody>
                  <a:tcPr/>
                </a:tc>
                <a:tc>
                  <a:txBody>
                    <a:bodyPr/>
                    <a:lstStyle/>
                    <a:p>
                      <a:pPr rtl="1"/>
                      <a:r>
                        <a:rPr lang="he-IL" baseline="0" dirty="0" smtClean="0"/>
                        <a:t>30</a:t>
                      </a:r>
                      <a:r>
                        <a:rPr lang="he-IL" dirty="0" smtClean="0"/>
                        <a:t>' כניסה לאימון.</a:t>
                      </a:r>
                    </a:p>
                    <a:p>
                      <a:pPr rtl="1"/>
                      <a:endParaRPr lang="he-IL" dirty="0" smtClean="0"/>
                    </a:p>
                    <a:p>
                      <a:pPr rtl="1"/>
                      <a:r>
                        <a:rPr lang="he-IL" dirty="0" smtClean="0"/>
                        <a:t>30' תרגול פרטני יכולות אישיות.</a:t>
                      </a:r>
                    </a:p>
                    <a:p>
                      <a:pPr rtl="1"/>
                      <a:endParaRPr lang="he-IL" dirty="0" smtClean="0"/>
                    </a:p>
                    <a:p>
                      <a:pPr rtl="1"/>
                      <a:r>
                        <a:rPr lang="he-IL" dirty="0" smtClean="0"/>
                        <a:t>20' תרגול</a:t>
                      </a:r>
                      <a:r>
                        <a:rPr lang="he-IL" baseline="0" dirty="0" smtClean="0"/>
                        <a:t> הרמות וסיומות .</a:t>
                      </a:r>
                    </a:p>
                    <a:p>
                      <a:pPr rtl="1"/>
                      <a:endParaRPr lang="he-IL" baseline="0" dirty="0" smtClean="0"/>
                    </a:p>
                    <a:p>
                      <a:pPr rtl="1"/>
                      <a:r>
                        <a:rPr lang="he-IL" baseline="0" dirty="0" smtClean="0"/>
                        <a:t>25' משחקון דגש גולים מהצדדים.</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3</a:t>
                      </a:r>
                    </a:p>
                    <a:p>
                      <a:pPr rtl="1"/>
                      <a:endParaRPr lang="he-IL" baseline="0" dirty="0" smtClean="0"/>
                    </a:p>
                    <a:p>
                      <a:pPr rtl="1"/>
                      <a:endParaRPr lang="he-IL" dirty="0"/>
                    </a:p>
                  </a:txBody>
                  <a:tcPr/>
                </a:tc>
                <a:tc>
                  <a:txBody>
                    <a:bodyPr/>
                    <a:lstStyle/>
                    <a:p>
                      <a:pPr rtl="1"/>
                      <a:r>
                        <a:rPr lang="he-IL" dirty="0" smtClean="0"/>
                        <a:t>30' חימום טכני.</a:t>
                      </a:r>
                    </a:p>
                    <a:p>
                      <a:pPr rtl="1"/>
                      <a:endParaRPr lang="he-IL" dirty="0" smtClean="0"/>
                    </a:p>
                    <a:p>
                      <a:pPr rtl="1"/>
                      <a:r>
                        <a:rPr lang="he-IL" dirty="0" smtClean="0"/>
                        <a:t>25'</a:t>
                      </a:r>
                      <a:r>
                        <a:rPr lang="he-IL" baseline="0" dirty="0" smtClean="0"/>
                        <a:t> תרגול הגנה בחלקי קבוצות.</a:t>
                      </a:r>
                    </a:p>
                    <a:p>
                      <a:pPr rtl="1"/>
                      <a:endParaRPr lang="he-IL" baseline="0" dirty="0" smtClean="0"/>
                    </a:p>
                    <a:p>
                      <a:pPr rtl="1"/>
                      <a:r>
                        <a:rPr lang="he-IL" baseline="0" dirty="0" smtClean="0"/>
                        <a:t>25' תבניות התקפה.</a:t>
                      </a:r>
                    </a:p>
                    <a:p>
                      <a:pPr rtl="1"/>
                      <a:endParaRPr lang="he-IL" baseline="0" dirty="0" smtClean="0"/>
                    </a:p>
                    <a:p>
                      <a:pPr rtl="1"/>
                      <a:r>
                        <a:rPr lang="he-IL" baseline="0" dirty="0" smtClean="0"/>
                        <a:t>25' משחקון חופשי.</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a:t>
                      </a:r>
                    </a:p>
                  </a:txBody>
                  <a:tcPr/>
                </a:tc>
                <a:tc>
                  <a:txBody>
                    <a:bodyPr/>
                    <a:lstStyle/>
                    <a:p>
                      <a:pPr rtl="1"/>
                      <a:r>
                        <a:rPr lang="he-IL" dirty="0" smtClean="0"/>
                        <a:t> 40'</a:t>
                      </a:r>
                      <a:r>
                        <a:rPr lang="he-IL" baseline="0" dirty="0" smtClean="0"/>
                        <a:t> </a:t>
                      </a:r>
                      <a:r>
                        <a:rPr lang="he-IL" baseline="0" dirty="0" err="1" smtClean="0"/>
                        <a:t>מוביליטי</a:t>
                      </a:r>
                      <a:r>
                        <a:rPr lang="he-IL" baseline="0" dirty="0" smtClean="0"/>
                        <a:t> </a:t>
                      </a:r>
                      <a:r>
                        <a:rPr lang="he-IL" baseline="0" dirty="0" err="1" smtClean="0"/>
                        <a:t>בשיוח</a:t>
                      </a:r>
                      <a:r>
                        <a:rPr lang="he-IL" baseline="0" dirty="0" smtClean="0"/>
                        <a:t> </a:t>
                      </a:r>
                      <a:r>
                        <a:rPr lang="he-IL" baseline="0" dirty="0" err="1" smtClean="0"/>
                        <a:t>כח</a:t>
                      </a:r>
                      <a:r>
                        <a:rPr lang="he-IL" baseline="0" dirty="0" smtClean="0"/>
                        <a:t> וכדורים.</a:t>
                      </a:r>
                    </a:p>
                    <a:p>
                      <a:pPr rtl="1"/>
                      <a:endParaRPr lang="he-IL" baseline="0" dirty="0" smtClean="0"/>
                    </a:p>
                    <a:p>
                      <a:pPr rtl="1"/>
                      <a:r>
                        <a:rPr lang="he-IL" baseline="0" dirty="0" smtClean="0"/>
                        <a:t>20' תרגול הגנה 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25' משחקוני לחץ בשטח קטן.</a:t>
                      </a:r>
                    </a:p>
                    <a:p>
                      <a:pPr rtl="1"/>
                      <a:endParaRPr lang="he-IL" baseline="0" dirty="0" smtClean="0"/>
                    </a:p>
                    <a:p>
                      <a:pPr rtl="1"/>
                      <a:r>
                        <a:rPr lang="he-IL" baseline="0" dirty="0" smtClean="0"/>
                        <a:t>20' משחק חופשי.</a:t>
                      </a:r>
                    </a:p>
                    <a:p>
                      <a:pPr rtl="1"/>
                      <a:endParaRPr lang="he-IL" baseline="0" dirty="0" smtClean="0"/>
                    </a:p>
                    <a:p>
                      <a:pPr rtl="1"/>
                      <a:r>
                        <a:rPr lang="he-IL" baseline="0" dirty="0" smtClean="0"/>
                        <a:t>עצימות 5</a:t>
                      </a:r>
                    </a:p>
                  </a:txBody>
                  <a:tcPr/>
                </a:tc>
                <a:tc>
                  <a:txBody>
                    <a:bodyPr/>
                    <a:lstStyle/>
                    <a:p>
                      <a:pPr rtl="1"/>
                      <a:r>
                        <a:rPr lang="he-IL" dirty="0" smtClean="0"/>
                        <a:t>25'</a:t>
                      </a:r>
                      <a:r>
                        <a:rPr lang="he-IL" baseline="0" dirty="0" smtClean="0"/>
                        <a:t> כניסה לאימון.</a:t>
                      </a:r>
                    </a:p>
                    <a:p>
                      <a:pPr rtl="1"/>
                      <a:endParaRPr lang="he-IL" baseline="0" dirty="0" smtClean="0"/>
                    </a:p>
                    <a:p>
                      <a:pPr rtl="1"/>
                      <a:r>
                        <a:rPr lang="he-IL" baseline="0" dirty="0" smtClean="0"/>
                        <a:t>16' לימוד ותרגול מגמת הנעת כדור</a:t>
                      </a:r>
                    </a:p>
                    <a:p>
                      <a:pPr rtl="1"/>
                      <a:endParaRPr lang="he-IL" baseline="0" dirty="0" smtClean="0"/>
                    </a:p>
                    <a:p>
                      <a:pPr rtl="1"/>
                      <a:r>
                        <a:rPr lang="he-IL" baseline="0" dirty="0" smtClean="0"/>
                        <a:t>20' תרגול תבניות התקפה ביתרון מספרי.</a:t>
                      </a:r>
                    </a:p>
                    <a:p>
                      <a:pPr rtl="1"/>
                      <a:endParaRPr lang="he-IL" baseline="0" dirty="0" smtClean="0"/>
                    </a:p>
                    <a:p>
                      <a:pPr rtl="1"/>
                      <a:r>
                        <a:rPr lang="he-IL" baseline="0" dirty="0" smtClean="0"/>
                        <a:t>25' משחקון טקטי לקראת משחק.</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4-5</a:t>
                      </a:r>
                    </a:p>
                    <a:p>
                      <a:pPr rtl="1"/>
                      <a:endParaRPr lang="he-IL" baseline="0" dirty="0" smtClean="0"/>
                    </a:p>
                    <a:p>
                      <a:pPr rtl="1"/>
                      <a:endParaRPr lang="he-IL" dirty="0"/>
                    </a:p>
                  </a:txBody>
                  <a:tcPr/>
                </a:tc>
                <a:tc>
                  <a:txBody>
                    <a:bodyPr/>
                    <a:lstStyle/>
                    <a:p>
                      <a:pPr rtl="1"/>
                      <a:r>
                        <a:rPr lang="he-IL" sz="3600" baseline="0" dirty="0" smtClean="0"/>
                        <a:t>    ח</a:t>
                      </a:r>
                    </a:p>
                    <a:p>
                      <a:pPr rtl="1"/>
                      <a:r>
                        <a:rPr lang="he-IL" sz="3600" baseline="0" dirty="0" smtClean="0"/>
                        <a:t>    ו</a:t>
                      </a:r>
                    </a:p>
                    <a:p>
                      <a:pPr rtl="1"/>
                      <a:r>
                        <a:rPr lang="he-IL" sz="3600" baseline="0" dirty="0" smtClean="0"/>
                        <a:t>    פ</a:t>
                      </a:r>
                    </a:p>
                    <a:p>
                      <a:pPr rtl="1"/>
                      <a:r>
                        <a:rPr lang="he-IL" sz="3600" baseline="0" dirty="0" smtClean="0"/>
                        <a:t>    ש</a:t>
                      </a:r>
                      <a:endParaRPr lang="he-IL" sz="3600"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185772181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ילדים א' 2-</a:t>
            </a:r>
            <a:r>
              <a:rPr lang="en-US" sz="1400" b="1" dirty="0" smtClean="0">
                <a:solidFill>
                  <a:schemeClr val="bg1"/>
                </a:solidFill>
                <a:latin typeface="Ranelte Cond Demi" charset="0"/>
                <a:ea typeface="Ranelte Cond Demi" charset="0"/>
                <a:cs typeface="Ranelte Cond Demi" charset="0"/>
              </a:rPr>
              <a:t>U14 B</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1260" y="0"/>
            <a:ext cx="748769" cy="748769"/>
          </a:xfrm>
          <a:prstGeom prst="rect">
            <a:avLst/>
          </a:prstGeom>
        </p:spPr>
      </p:pic>
      <p:graphicFrame>
        <p:nvGraphicFramePr>
          <p:cNvPr id="11" name="טבלה 10"/>
          <p:cNvGraphicFramePr>
            <a:graphicFrameLocks noGrp="1"/>
          </p:cNvGraphicFramePr>
          <p:nvPr>
            <p:extLst/>
          </p:nvPr>
        </p:nvGraphicFramePr>
        <p:xfrm>
          <a:off x="283073" y="628147"/>
          <a:ext cx="11464789" cy="6077454"/>
        </p:xfrm>
        <a:graphic>
          <a:graphicData uri="http://schemas.openxmlformats.org/drawingml/2006/table">
            <a:tbl>
              <a:tblPr rtl="1" firstRow="1" bandRow="1">
                <a:tableStyleId>{5C22544A-7EE6-4342-B048-85BDC9FD1C3A}</a:tableStyleId>
              </a:tblPr>
              <a:tblGrid>
                <a:gridCol w="1637827">
                  <a:extLst>
                    <a:ext uri="{9D8B030D-6E8A-4147-A177-3AD203B41FA5}">
                      <a16:colId xmlns:a16="http://schemas.microsoft.com/office/drawing/2014/main" val="3817709850"/>
                    </a:ext>
                  </a:extLst>
                </a:gridCol>
                <a:gridCol w="1637827">
                  <a:extLst>
                    <a:ext uri="{9D8B030D-6E8A-4147-A177-3AD203B41FA5}">
                      <a16:colId xmlns:a16="http://schemas.microsoft.com/office/drawing/2014/main" val="2987761488"/>
                    </a:ext>
                  </a:extLst>
                </a:gridCol>
                <a:gridCol w="1637827">
                  <a:extLst>
                    <a:ext uri="{9D8B030D-6E8A-4147-A177-3AD203B41FA5}">
                      <a16:colId xmlns:a16="http://schemas.microsoft.com/office/drawing/2014/main" val="2579188692"/>
                    </a:ext>
                  </a:extLst>
                </a:gridCol>
                <a:gridCol w="1637827">
                  <a:extLst>
                    <a:ext uri="{9D8B030D-6E8A-4147-A177-3AD203B41FA5}">
                      <a16:colId xmlns:a16="http://schemas.microsoft.com/office/drawing/2014/main" val="3894012856"/>
                    </a:ext>
                  </a:extLst>
                </a:gridCol>
                <a:gridCol w="1637827">
                  <a:extLst>
                    <a:ext uri="{9D8B030D-6E8A-4147-A177-3AD203B41FA5}">
                      <a16:colId xmlns:a16="http://schemas.microsoft.com/office/drawing/2014/main" val="1284797901"/>
                    </a:ext>
                  </a:extLst>
                </a:gridCol>
                <a:gridCol w="1637827">
                  <a:extLst>
                    <a:ext uri="{9D8B030D-6E8A-4147-A177-3AD203B41FA5}">
                      <a16:colId xmlns:a16="http://schemas.microsoft.com/office/drawing/2014/main" val="3614160906"/>
                    </a:ext>
                  </a:extLst>
                </a:gridCol>
                <a:gridCol w="1637827">
                  <a:extLst>
                    <a:ext uri="{9D8B030D-6E8A-4147-A177-3AD203B41FA5}">
                      <a16:colId xmlns:a16="http://schemas.microsoft.com/office/drawing/2014/main" val="3015590243"/>
                    </a:ext>
                  </a:extLst>
                </a:gridCol>
              </a:tblGrid>
              <a:tr h="654495">
                <a:tc>
                  <a:txBody>
                    <a:bodyPr/>
                    <a:lstStyle/>
                    <a:p>
                      <a:pPr rtl="1"/>
                      <a:r>
                        <a:rPr lang="he-IL" dirty="0" smtClean="0"/>
                        <a:t>יום א'</a:t>
                      </a:r>
                    </a:p>
                    <a:p>
                      <a:pPr rtl="1"/>
                      <a:r>
                        <a:rPr lang="he-IL" dirty="0" smtClean="0"/>
                        <a:t>פיקה 3</a:t>
                      </a:r>
                      <a:endParaRPr lang="he-IL" dirty="0"/>
                    </a:p>
                  </a:txBody>
                  <a:tcPr/>
                </a:tc>
                <a:tc>
                  <a:txBody>
                    <a:bodyPr/>
                    <a:lstStyle/>
                    <a:p>
                      <a:pPr rtl="1"/>
                      <a:r>
                        <a:rPr lang="he-IL" dirty="0" smtClean="0"/>
                        <a:t>יום ב'</a:t>
                      </a:r>
                    </a:p>
                    <a:p>
                      <a:pPr rtl="1"/>
                      <a:r>
                        <a:rPr lang="he-IL" dirty="0" smtClean="0"/>
                        <a:t>פיקה 3</a:t>
                      </a:r>
                      <a:endParaRPr lang="he-IL" dirty="0"/>
                    </a:p>
                  </a:txBody>
                  <a:tcPr/>
                </a:tc>
                <a:tc>
                  <a:txBody>
                    <a:bodyPr/>
                    <a:lstStyle/>
                    <a:p>
                      <a:pPr rtl="1"/>
                      <a:r>
                        <a:rPr lang="he-IL" dirty="0" smtClean="0"/>
                        <a:t>יום ג'</a:t>
                      </a:r>
                    </a:p>
                    <a:p>
                      <a:pPr rtl="1"/>
                      <a:r>
                        <a:rPr lang="he-IL" dirty="0" smtClean="0"/>
                        <a:t>פיקה 2</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p>
                    <a:p>
                      <a:pPr rtl="1"/>
                      <a:r>
                        <a:rPr lang="he-IL" dirty="0" smtClean="0"/>
                        <a:t>פיקה</a:t>
                      </a:r>
                      <a:r>
                        <a:rPr lang="he-IL" baseline="0" dirty="0" smtClean="0"/>
                        <a:t> 3</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422959">
                <a:tc>
                  <a:txBody>
                    <a:bodyPr/>
                    <a:lstStyle/>
                    <a:p>
                      <a:pPr rtl="1"/>
                      <a:r>
                        <a:rPr lang="he-IL" dirty="0" smtClean="0"/>
                        <a:t>30' כניסה לאימון.</a:t>
                      </a:r>
                    </a:p>
                    <a:p>
                      <a:pPr rtl="1"/>
                      <a:endParaRPr lang="he-IL" dirty="0" smtClean="0"/>
                    </a:p>
                    <a:p>
                      <a:pPr rtl="1"/>
                      <a:r>
                        <a:rPr lang="he-IL" dirty="0" smtClean="0"/>
                        <a:t>30' תרגול פרטני יכולות אישיות.</a:t>
                      </a:r>
                    </a:p>
                    <a:p>
                      <a:pPr rtl="1"/>
                      <a:endParaRPr lang="he-IL" dirty="0" smtClean="0"/>
                    </a:p>
                    <a:p>
                      <a:pPr rtl="1"/>
                      <a:r>
                        <a:rPr lang="he-IL" dirty="0" smtClean="0"/>
                        <a:t>20' תרגול</a:t>
                      </a:r>
                      <a:r>
                        <a:rPr lang="he-IL" baseline="0" dirty="0" smtClean="0"/>
                        <a:t> הרמות וסיומות .</a:t>
                      </a:r>
                    </a:p>
                    <a:p>
                      <a:pPr rtl="1"/>
                      <a:endParaRPr lang="he-IL" baseline="0" dirty="0" smtClean="0"/>
                    </a:p>
                    <a:p>
                      <a:pPr rtl="1"/>
                      <a:r>
                        <a:rPr lang="he-IL" baseline="0" dirty="0" smtClean="0"/>
                        <a:t>25' משחקון דגש גולים מהצדדים.</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3</a:t>
                      </a:r>
                      <a:endParaRPr lang="he-IL" dirty="0"/>
                    </a:p>
                  </a:txBody>
                  <a:tcPr/>
                </a:tc>
                <a:tc>
                  <a:txBody>
                    <a:bodyPr/>
                    <a:lstStyle/>
                    <a:p>
                      <a:pPr rtl="1"/>
                      <a:r>
                        <a:rPr lang="he-IL" dirty="0" smtClean="0"/>
                        <a:t>30' חימום טכני.</a:t>
                      </a:r>
                    </a:p>
                    <a:p>
                      <a:pPr rtl="1"/>
                      <a:endParaRPr lang="he-IL" dirty="0" smtClean="0"/>
                    </a:p>
                    <a:p>
                      <a:pPr rtl="1"/>
                      <a:r>
                        <a:rPr lang="he-IL" dirty="0" smtClean="0"/>
                        <a:t>25'</a:t>
                      </a:r>
                      <a:r>
                        <a:rPr lang="he-IL" baseline="0" dirty="0" smtClean="0"/>
                        <a:t> תרגול הגנה בחלקי קבוצות.</a:t>
                      </a:r>
                    </a:p>
                    <a:p>
                      <a:pPr rtl="1"/>
                      <a:endParaRPr lang="he-IL" baseline="0" dirty="0" smtClean="0"/>
                    </a:p>
                    <a:p>
                      <a:pPr rtl="1"/>
                      <a:r>
                        <a:rPr lang="he-IL" baseline="0" dirty="0" smtClean="0"/>
                        <a:t>25' תבניות התקפה.</a:t>
                      </a:r>
                    </a:p>
                    <a:p>
                      <a:pPr rtl="1"/>
                      <a:endParaRPr lang="he-IL" baseline="0" dirty="0" smtClean="0"/>
                    </a:p>
                    <a:p>
                      <a:pPr rtl="1"/>
                      <a:r>
                        <a:rPr lang="he-IL" baseline="0" dirty="0" smtClean="0"/>
                        <a:t>25' משחקון חופשי.</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a:t>
                      </a:r>
                    </a:p>
                    <a:p>
                      <a:pPr rtl="1"/>
                      <a:endParaRPr lang="he-IL" baseline="0" dirty="0" smtClean="0"/>
                    </a:p>
                    <a:p>
                      <a:pPr rtl="1"/>
                      <a:endParaRPr lang="he-IL" baseline="0" dirty="0" smtClean="0"/>
                    </a:p>
                    <a:p>
                      <a:pPr rtl="1"/>
                      <a:endParaRPr lang="he-IL" baseline="0" dirty="0" smtClean="0"/>
                    </a:p>
                    <a:p>
                      <a:pPr rtl="1"/>
                      <a:endParaRPr lang="he-IL" dirty="0" smtClean="0"/>
                    </a:p>
                    <a:p>
                      <a:pPr rtl="1"/>
                      <a:endParaRPr lang="he-IL" dirty="0"/>
                    </a:p>
                  </a:txBody>
                  <a:tcPr/>
                </a:tc>
                <a:tc>
                  <a:txBody>
                    <a:bodyPr/>
                    <a:lstStyle/>
                    <a:p>
                      <a:pPr rtl="1"/>
                      <a:r>
                        <a:rPr lang="he-IL" dirty="0" smtClean="0"/>
                        <a:t>40' </a:t>
                      </a:r>
                      <a:r>
                        <a:rPr lang="he-IL" baseline="0" dirty="0" err="1" smtClean="0"/>
                        <a:t>מוביליטי</a:t>
                      </a:r>
                      <a:r>
                        <a:rPr lang="he-IL" baseline="0" dirty="0" smtClean="0"/>
                        <a:t> בשילוב </a:t>
                      </a:r>
                      <a:r>
                        <a:rPr lang="he-IL" baseline="0" dirty="0" err="1" smtClean="0"/>
                        <a:t>כח</a:t>
                      </a:r>
                      <a:r>
                        <a:rPr lang="he-IL" baseline="0" dirty="0" smtClean="0"/>
                        <a:t> וכדורים.</a:t>
                      </a:r>
                    </a:p>
                    <a:p>
                      <a:pPr rtl="1"/>
                      <a:endParaRPr lang="he-IL" baseline="0" dirty="0" smtClean="0"/>
                    </a:p>
                    <a:p>
                      <a:pPr rtl="1"/>
                      <a:r>
                        <a:rPr lang="he-IL" baseline="0" dirty="0" smtClean="0"/>
                        <a:t>20' תרגול הגנה 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25' משחקוני לחץ בשטח קטן.</a:t>
                      </a:r>
                    </a:p>
                    <a:p>
                      <a:pPr rtl="1"/>
                      <a:endParaRPr lang="he-IL" baseline="0" dirty="0" smtClean="0"/>
                    </a:p>
                    <a:p>
                      <a:pPr rtl="1"/>
                      <a:r>
                        <a:rPr lang="he-IL" baseline="0" dirty="0" smtClean="0"/>
                        <a:t>20' משחק חופשי.</a:t>
                      </a:r>
                    </a:p>
                    <a:p>
                      <a:pPr rtl="1"/>
                      <a:endParaRPr lang="he-IL" baseline="0" dirty="0" smtClean="0"/>
                    </a:p>
                    <a:p>
                      <a:pPr rtl="1"/>
                      <a:r>
                        <a:rPr lang="he-IL" baseline="0" dirty="0" smtClean="0"/>
                        <a:t>עצימות 5</a:t>
                      </a:r>
                    </a:p>
                    <a:p>
                      <a:pPr rtl="1"/>
                      <a:endParaRPr lang="he-IL" dirty="0"/>
                    </a:p>
                  </a:txBody>
                  <a:tcPr/>
                </a:tc>
                <a:tc>
                  <a:txBody>
                    <a:bodyPr/>
                    <a:lstStyle/>
                    <a:p>
                      <a:pPr rtl="1"/>
                      <a:r>
                        <a:rPr lang="he-IL" dirty="0" smtClean="0"/>
                        <a:t>25'</a:t>
                      </a:r>
                      <a:r>
                        <a:rPr lang="he-IL" baseline="0" dirty="0" smtClean="0"/>
                        <a:t> כניסה  לאימון.</a:t>
                      </a:r>
                    </a:p>
                    <a:p>
                      <a:pPr rtl="1"/>
                      <a:endParaRPr lang="he-IL" baseline="0" dirty="0" smtClean="0"/>
                    </a:p>
                    <a:p>
                      <a:pPr rtl="1"/>
                      <a:r>
                        <a:rPr lang="he-IL" baseline="0" dirty="0" smtClean="0"/>
                        <a:t>16' לימוד ותרגול מגמת הנעת כדור</a:t>
                      </a:r>
                    </a:p>
                    <a:p>
                      <a:pPr rtl="1"/>
                      <a:endParaRPr lang="he-IL" baseline="0" dirty="0" smtClean="0"/>
                    </a:p>
                    <a:p>
                      <a:pPr rtl="1"/>
                      <a:r>
                        <a:rPr lang="he-IL" baseline="0" dirty="0" smtClean="0"/>
                        <a:t>20' תרגול תבניות התקפה ביתרון מספרי.</a:t>
                      </a:r>
                    </a:p>
                    <a:p>
                      <a:pPr rtl="1"/>
                      <a:endParaRPr lang="he-IL" baseline="0" dirty="0" smtClean="0"/>
                    </a:p>
                    <a:p>
                      <a:pPr rtl="1"/>
                      <a:r>
                        <a:rPr lang="he-IL" baseline="0" dirty="0" smtClean="0"/>
                        <a:t>25' משחקון טקטי לקראת משחק.</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4-5</a:t>
                      </a:r>
                    </a:p>
                  </a:txBody>
                  <a:tcPr/>
                </a:tc>
                <a:tc>
                  <a:txBody>
                    <a:bodyPr/>
                    <a:lstStyle/>
                    <a:p>
                      <a:pPr rtl="1"/>
                      <a:r>
                        <a:rPr lang="he-IL" sz="1800" dirty="0" smtClean="0"/>
                        <a:t>        </a:t>
                      </a:r>
                      <a:r>
                        <a:rPr lang="he-IL" sz="3600" dirty="0" smtClean="0"/>
                        <a:t>ח</a:t>
                      </a:r>
                    </a:p>
                    <a:p>
                      <a:pPr rtl="1"/>
                      <a:r>
                        <a:rPr lang="he-IL" sz="3600" baseline="0" dirty="0" smtClean="0"/>
                        <a:t>    ו</a:t>
                      </a:r>
                    </a:p>
                    <a:p>
                      <a:pPr rtl="1"/>
                      <a:r>
                        <a:rPr lang="he-IL" sz="3600" baseline="0" dirty="0" smtClean="0"/>
                        <a:t>    פ</a:t>
                      </a:r>
                    </a:p>
                    <a:p>
                      <a:pPr rtl="1"/>
                      <a:r>
                        <a:rPr lang="he-IL" sz="3600" baseline="0" dirty="0" smtClean="0"/>
                        <a:t>    ש</a:t>
                      </a:r>
                      <a:endParaRPr lang="he-IL" sz="3600" dirty="0" smtClean="0"/>
                    </a:p>
                    <a:p>
                      <a:pPr rtl="1"/>
                      <a:endParaRPr lang="he-IL" sz="3600" dirty="0"/>
                    </a:p>
                  </a:txBody>
                  <a:tcPr/>
                </a:tc>
                <a:tc>
                  <a:txBody>
                    <a:bodyPr/>
                    <a:lstStyle/>
                    <a:p>
                      <a:pPr rtl="1"/>
                      <a:r>
                        <a:rPr lang="he-IL" sz="3600" dirty="0" smtClean="0"/>
                        <a:t>    מ</a:t>
                      </a:r>
                    </a:p>
                    <a:p>
                      <a:pPr rtl="1"/>
                      <a:r>
                        <a:rPr lang="he-IL" sz="3600" baseline="0" dirty="0" smtClean="0"/>
                        <a:t>    ש</a:t>
                      </a:r>
                      <a:endParaRPr lang="he-IL" sz="3600" dirty="0" smtClean="0"/>
                    </a:p>
                    <a:p>
                      <a:pPr rtl="1"/>
                      <a:r>
                        <a:rPr lang="he-IL" sz="3600" baseline="0" dirty="0" smtClean="0"/>
                        <a:t>    ח</a:t>
                      </a:r>
                    </a:p>
                    <a:p>
                      <a:pPr rtl="1"/>
                      <a:r>
                        <a:rPr lang="he-IL" sz="3600" baseline="0" dirty="0" smtClean="0"/>
                        <a:t>    ק</a:t>
                      </a:r>
                      <a:endParaRPr lang="he-IL" sz="3600" dirty="0"/>
                    </a:p>
                  </a:txBody>
                  <a:tcPr/>
                </a:tc>
                <a:tc>
                  <a:txBody>
                    <a:bodyPr/>
                    <a:lstStyle/>
                    <a:p>
                      <a:pPr rtl="1"/>
                      <a:r>
                        <a:rPr lang="he-IL" sz="3600" dirty="0" smtClean="0"/>
                        <a:t>    ח</a:t>
                      </a:r>
                    </a:p>
                    <a:p>
                      <a:pPr rtl="1"/>
                      <a:r>
                        <a:rPr lang="he-IL" sz="3600" baseline="0" dirty="0" smtClean="0"/>
                        <a:t>    ו</a:t>
                      </a:r>
                    </a:p>
                    <a:p>
                      <a:pPr rtl="1"/>
                      <a:r>
                        <a:rPr lang="he-IL" sz="3600" baseline="0" dirty="0" smtClean="0"/>
                        <a:t>    פ</a:t>
                      </a:r>
                    </a:p>
                    <a:p>
                      <a:pPr rtl="1"/>
                      <a:r>
                        <a:rPr lang="he-IL" sz="3600" baseline="0" dirty="0" smtClean="0"/>
                        <a:t>    ש</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84017176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ילדים ב'-</a:t>
            </a:r>
            <a:r>
              <a:rPr lang="en-US" sz="1400" b="1" dirty="0" smtClean="0">
                <a:solidFill>
                  <a:schemeClr val="bg1"/>
                </a:solidFill>
                <a:latin typeface="Ranelte Cond Demi" charset="0"/>
                <a:ea typeface="Ranelte Cond Demi" charset="0"/>
                <a:cs typeface="Ranelte Cond Demi" charset="0"/>
              </a:rPr>
              <a:t>U13</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91588" y="0"/>
            <a:ext cx="809733" cy="809733"/>
          </a:xfrm>
          <a:prstGeom prst="rect">
            <a:avLst/>
          </a:prstGeom>
        </p:spPr>
      </p:pic>
      <p:graphicFrame>
        <p:nvGraphicFramePr>
          <p:cNvPr id="9" name="טבלה 8"/>
          <p:cNvGraphicFramePr>
            <a:graphicFrameLocks noGrp="1"/>
          </p:cNvGraphicFramePr>
          <p:nvPr>
            <p:extLst/>
          </p:nvPr>
        </p:nvGraphicFramePr>
        <p:xfrm>
          <a:off x="191591" y="724673"/>
          <a:ext cx="11556272" cy="5938582"/>
        </p:xfrm>
        <a:graphic>
          <a:graphicData uri="http://schemas.openxmlformats.org/drawingml/2006/table">
            <a:tbl>
              <a:tblPr rtl="1" firstRow="1" bandRow="1">
                <a:tableStyleId>{5C22544A-7EE6-4342-B048-85BDC9FD1C3A}</a:tableStyleId>
              </a:tblPr>
              <a:tblGrid>
                <a:gridCol w="1650896">
                  <a:extLst>
                    <a:ext uri="{9D8B030D-6E8A-4147-A177-3AD203B41FA5}">
                      <a16:colId xmlns:a16="http://schemas.microsoft.com/office/drawing/2014/main" val="3817709850"/>
                    </a:ext>
                  </a:extLst>
                </a:gridCol>
                <a:gridCol w="1650896">
                  <a:extLst>
                    <a:ext uri="{9D8B030D-6E8A-4147-A177-3AD203B41FA5}">
                      <a16:colId xmlns:a16="http://schemas.microsoft.com/office/drawing/2014/main" val="2987761488"/>
                    </a:ext>
                  </a:extLst>
                </a:gridCol>
                <a:gridCol w="1650896">
                  <a:extLst>
                    <a:ext uri="{9D8B030D-6E8A-4147-A177-3AD203B41FA5}">
                      <a16:colId xmlns:a16="http://schemas.microsoft.com/office/drawing/2014/main" val="2579188692"/>
                    </a:ext>
                  </a:extLst>
                </a:gridCol>
                <a:gridCol w="1650896">
                  <a:extLst>
                    <a:ext uri="{9D8B030D-6E8A-4147-A177-3AD203B41FA5}">
                      <a16:colId xmlns:a16="http://schemas.microsoft.com/office/drawing/2014/main" val="3894012856"/>
                    </a:ext>
                  </a:extLst>
                </a:gridCol>
                <a:gridCol w="1650896">
                  <a:extLst>
                    <a:ext uri="{9D8B030D-6E8A-4147-A177-3AD203B41FA5}">
                      <a16:colId xmlns:a16="http://schemas.microsoft.com/office/drawing/2014/main" val="1284797901"/>
                    </a:ext>
                  </a:extLst>
                </a:gridCol>
                <a:gridCol w="1650896">
                  <a:extLst>
                    <a:ext uri="{9D8B030D-6E8A-4147-A177-3AD203B41FA5}">
                      <a16:colId xmlns:a16="http://schemas.microsoft.com/office/drawing/2014/main" val="3614160906"/>
                    </a:ext>
                  </a:extLst>
                </a:gridCol>
                <a:gridCol w="1650896">
                  <a:extLst>
                    <a:ext uri="{9D8B030D-6E8A-4147-A177-3AD203B41FA5}">
                      <a16:colId xmlns:a16="http://schemas.microsoft.com/office/drawing/2014/main" val="3015590243"/>
                    </a:ext>
                  </a:extLst>
                </a:gridCol>
              </a:tblGrid>
              <a:tr h="666251">
                <a:tc>
                  <a:txBody>
                    <a:bodyPr/>
                    <a:lstStyle/>
                    <a:p>
                      <a:pPr rtl="1"/>
                      <a:r>
                        <a:rPr lang="he-IL" dirty="0" smtClean="0"/>
                        <a:t>יום א'</a:t>
                      </a:r>
                    </a:p>
                    <a:p>
                      <a:pPr rtl="1"/>
                      <a:r>
                        <a:rPr lang="he-IL" dirty="0" smtClean="0"/>
                        <a:t>פיקה 1</a:t>
                      </a:r>
                      <a:endParaRPr lang="he-IL" dirty="0"/>
                    </a:p>
                  </a:txBody>
                  <a:tcPr/>
                </a:tc>
                <a:tc>
                  <a:txBody>
                    <a:bodyPr/>
                    <a:lstStyle/>
                    <a:p>
                      <a:pPr rtl="1"/>
                      <a:r>
                        <a:rPr lang="he-IL" dirty="0" smtClean="0"/>
                        <a:t>יום ב'</a:t>
                      </a:r>
                    </a:p>
                    <a:p>
                      <a:pPr rtl="1"/>
                      <a:r>
                        <a:rPr lang="he-IL" dirty="0" smtClean="0"/>
                        <a:t>פיקה</a:t>
                      </a:r>
                      <a:r>
                        <a:rPr lang="he-IL" baseline="0" dirty="0" smtClean="0"/>
                        <a:t> 1</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p>
                    <a:p>
                      <a:pPr rtl="1"/>
                      <a:r>
                        <a:rPr lang="he-IL" dirty="0" smtClean="0"/>
                        <a:t>פיקה 1</a:t>
                      </a:r>
                      <a:endParaRPr lang="he-IL" dirty="0"/>
                    </a:p>
                  </a:txBody>
                  <a:tcPr/>
                </a:tc>
                <a:tc>
                  <a:txBody>
                    <a:bodyPr/>
                    <a:lstStyle/>
                    <a:p>
                      <a:pPr rtl="1"/>
                      <a:r>
                        <a:rPr lang="he-IL" dirty="0" smtClean="0"/>
                        <a:t>יום ה'</a:t>
                      </a:r>
                    </a:p>
                    <a:p>
                      <a:pPr rtl="1"/>
                      <a:r>
                        <a:rPr lang="he-IL" dirty="0" smtClean="0"/>
                        <a:t>פיקה 1</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272331">
                <a:tc>
                  <a:txBody>
                    <a:bodyPr/>
                    <a:lstStyle/>
                    <a:p>
                      <a:pPr rtl="1"/>
                      <a:r>
                        <a:rPr lang="en-US" dirty="0" smtClean="0"/>
                        <a:t> </a:t>
                      </a:r>
                      <a:r>
                        <a:rPr lang="he-IL" sz="1800" dirty="0" smtClean="0"/>
                        <a:t>       </a:t>
                      </a:r>
                      <a:r>
                        <a:rPr lang="he-IL" sz="3600" dirty="0" smtClean="0"/>
                        <a:t>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en-US" dirty="0" smtClean="0"/>
                        <a:t> 30</a:t>
                      </a:r>
                      <a:r>
                        <a:rPr lang="he-IL" dirty="0" smtClean="0"/>
                        <a:t>' חימום טכני.</a:t>
                      </a:r>
                    </a:p>
                    <a:p>
                      <a:pPr rtl="1"/>
                      <a:endParaRPr lang="he-IL" dirty="0" smtClean="0"/>
                    </a:p>
                    <a:p>
                      <a:pPr rtl="1"/>
                      <a:r>
                        <a:rPr lang="he-IL" dirty="0" smtClean="0"/>
                        <a:t>25' תרגול פרטני יכולות אישיות.</a:t>
                      </a:r>
                    </a:p>
                    <a:p>
                      <a:pPr rtl="1"/>
                      <a:endParaRPr lang="he-IL" dirty="0" smtClean="0"/>
                    </a:p>
                    <a:p>
                      <a:pPr rtl="1"/>
                      <a:r>
                        <a:rPr lang="he-IL" dirty="0" smtClean="0"/>
                        <a:t>30'</a:t>
                      </a:r>
                      <a:r>
                        <a:rPr lang="he-IL" baseline="0" dirty="0" smtClean="0"/>
                        <a:t> לימוד ותרגול מגמה של הנעת כדור בחלקי קבוצה.</a:t>
                      </a:r>
                    </a:p>
                    <a:p>
                      <a:pPr rtl="1"/>
                      <a:endParaRPr lang="he-IL" baseline="0" dirty="0" smtClean="0"/>
                    </a:p>
                    <a:p>
                      <a:pPr rtl="1"/>
                      <a:r>
                        <a:rPr lang="he-IL" baseline="0" dirty="0" smtClean="0"/>
                        <a:t>25' משחק דגש הנעת כדור.</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3-4</a:t>
                      </a:r>
                      <a:r>
                        <a:rPr lang="en-US" dirty="0" smtClean="0"/>
                        <a:t> </a:t>
                      </a:r>
                      <a:endParaRPr lang="he-IL" dirty="0"/>
                    </a:p>
                  </a:txBody>
                  <a:tcPr/>
                </a:tc>
                <a:tc>
                  <a:txBody>
                    <a:bodyPr/>
                    <a:lstStyle/>
                    <a:p>
                      <a:pPr rtl="1"/>
                      <a:r>
                        <a:rPr lang="he-IL" sz="1800" dirty="0" smtClean="0"/>
                        <a:t>30</a:t>
                      </a:r>
                      <a:r>
                        <a:rPr lang="he-IL" dirty="0" smtClean="0"/>
                        <a:t>' כניסה</a:t>
                      </a:r>
                      <a:r>
                        <a:rPr lang="he-IL" baseline="0" dirty="0" smtClean="0"/>
                        <a:t> +טכניקה</a:t>
                      </a:r>
                    </a:p>
                    <a:p>
                      <a:pPr rtl="1"/>
                      <a:endParaRPr lang="he-IL" baseline="0" dirty="0" smtClean="0"/>
                    </a:p>
                    <a:p>
                      <a:pPr rtl="1"/>
                      <a:r>
                        <a:rPr lang="he-IL" baseline="0" dirty="0" smtClean="0"/>
                        <a:t>20' תרגול הגנה בחלקי קבוצה.</a:t>
                      </a:r>
                    </a:p>
                    <a:p>
                      <a:pPr rtl="1"/>
                      <a:endParaRPr lang="he-IL" baseline="0" dirty="0" smtClean="0"/>
                    </a:p>
                    <a:p>
                      <a:pPr rtl="1"/>
                      <a:r>
                        <a:rPr lang="he-IL" baseline="0" dirty="0" smtClean="0"/>
                        <a:t>20' משחקוני הגנה 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3 .</a:t>
                      </a:r>
                    </a:p>
                    <a:p>
                      <a:pPr rtl="1"/>
                      <a:endParaRPr lang="he-IL" baseline="0" dirty="0" smtClean="0"/>
                    </a:p>
                    <a:p>
                      <a:pPr rtl="1"/>
                      <a:r>
                        <a:rPr lang="he-IL" baseline="0" dirty="0" smtClean="0"/>
                        <a:t>25' משחק חופשי.</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4-5</a:t>
                      </a:r>
                      <a:endParaRPr lang="he-IL" dirty="0"/>
                    </a:p>
                  </a:txBody>
                  <a:tcPr/>
                </a:tc>
                <a:tc>
                  <a:txBody>
                    <a:bodyPr/>
                    <a:lstStyle/>
                    <a:p>
                      <a:pPr rtl="1"/>
                      <a:r>
                        <a:rPr lang="he-IL" dirty="0" smtClean="0"/>
                        <a:t>30'</a:t>
                      </a:r>
                      <a:r>
                        <a:rPr lang="he-IL" baseline="0" dirty="0" smtClean="0"/>
                        <a:t> כניסה +טכניקה.</a:t>
                      </a:r>
                    </a:p>
                    <a:p>
                      <a:pPr rtl="1"/>
                      <a:endParaRPr lang="he-IL" baseline="0" dirty="0" smtClean="0"/>
                    </a:p>
                    <a:p>
                      <a:pPr rtl="1"/>
                      <a:r>
                        <a:rPr lang="he-IL" baseline="0" dirty="0" smtClean="0"/>
                        <a:t>20' תרגול הרמות וסיומות לשער.</a:t>
                      </a:r>
                    </a:p>
                    <a:p>
                      <a:pPr rtl="1"/>
                      <a:endParaRPr lang="he-IL" baseline="0" dirty="0" smtClean="0"/>
                    </a:p>
                    <a:p>
                      <a:pPr rtl="1"/>
                      <a:r>
                        <a:rPr lang="he-IL" baseline="0" dirty="0" smtClean="0"/>
                        <a:t>25' תרגול תבניות התקפה ביתרון מספרי נגד הגנה.</a:t>
                      </a:r>
                    </a:p>
                    <a:p>
                      <a:pPr rtl="1"/>
                      <a:endParaRPr lang="he-IL" baseline="0" dirty="0" smtClean="0"/>
                    </a:p>
                    <a:p>
                      <a:pPr rtl="1"/>
                      <a:r>
                        <a:rPr lang="he-IL" baseline="0" dirty="0" smtClean="0"/>
                        <a:t>15' משחק חופשי.</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5</a:t>
                      </a:r>
                      <a:endParaRPr lang="he-IL" dirty="0"/>
                    </a:p>
                  </a:txBody>
                  <a:tcPr/>
                </a:tc>
                <a:tc>
                  <a:txBody>
                    <a:bodyPr/>
                    <a:lstStyle/>
                    <a:p>
                      <a:pPr rtl="1"/>
                      <a:r>
                        <a:rPr lang="he-IL" dirty="0" smtClean="0"/>
                        <a:t>20' כניסה לאימון.</a:t>
                      </a:r>
                    </a:p>
                    <a:p>
                      <a:pPr rtl="1"/>
                      <a:endParaRPr lang="he-IL" dirty="0" smtClean="0"/>
                    </a:p>
                    <a:p>
                      <a:pPr rtl="1"/>
                      <a:r>
                        <a:rPr lang="he-IL" dirty="0" smtClean="0"/>
                        <a:t>20' תרגול תבניות התקפה.</a:t>
                      </a:r>
                    </a:p>
                    <a:p>
                      <a:pPr rtl="1"/>
                      <a:endParaRPr lang="he-IL" dirty="0" smtClean="0"/>
                    </a:p>
                    <a:p>
                      <a:pPr rtl="1"/>
                      <a:r>
                        <a:rPr lang="he-IL" dirty="0" smtClean="0"/>
                        <a:t>20'</a:t>
                      </a:r>
                      <a:r>
                        <a:rPr lang="he-IL" baseline="0" dirty="0" smtClean="0"/>
                        <a:t> תרגול של לחץ גבוה.</a:t>
                      </a:r>
                    </a:p>
                    <a:p>
                      <a:pPr rtl="1"/>
                      <a:endParaRPr lang="he-IL" baseline="0" dirty="0" smtClean="0"/>
                    </a:p>
                    <a:p>
                      <a:pPr rtl="1"/>
                      <a:endParaRPr lang="he-IL" baseline="0" dirty="0" smtClean="0"/>
                    </a:p>
                    <a:p>
                      <a:pPr rtl="1"/>
                      <a:r>
                        <a:rPr lang="he-IL" baseline="0" dirty="0" smtClean="0"/>
                        <a:t>30' משחק דגש לחץ גבוה.</a:t>
                      </a:r>
                    </a:p>
                    <a:p>
                      <a:pPr rtl="1"/>
                      <a:endParaRPr lang="he-IL" baseline="0" dirty="0" smtClean="0"/>
                    </a:p>
                    <a:p>
                      <a:pPr rtl="1"/>
                      <a:r>
                        <a:rPr lang="he-IL" baseline="0" dirty="0" smtClean="0"/>
                        <a:t>10' מתיחות</a:t>
                      </a:r>
                    </a:p>
                    <a:p>
                      <a:pPr rtl="1"/>
                      <a:endParaRPr lang="he-IL" baseline="0" dirty="0" smtClean="0"/>
                    </a:p>
                    <a:p>
                      <a:pPr rtl="1"/>
                      <a:r>
                        <a:rPr lang="he-IL" baseline="0" dirty="0" smtClean="0"/>
                        <a:t>עצימות 4-5</a:t>
                      </a:r>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154268737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ילדים ג'-</a:t>
            </a:r>
            <a:r>
              <a:rPr lang="en-US" sz="1400" b="1" dirty="0" smtClean="0">
                <a:solidFill>
                  <a:schemeClr val="bg1"/>
                </a:solidFill>
                <a:latin typeface="Ranelte Cond Demi" charset="0"/>
                <a:ea typeface="Ranelte Cond Demi" charset="0"/>
                <a:cs typeface="Ranelte Cond Demi" charset="0"/>
              </a:rPr>
              <a:t>U12</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1260" y="0"/>
            <a:ext cx="748769" cy="748769"/>
          </a:xfrm>
          <a:prstGeom prst="rect">
            <a:avLst/>
          </a:prstGeom>
        </p:spPr>
      </p:pic>
      <p:graphicFrame>
        <p:nvGraphicFramePr>
          <p:cNvPr id="9" name="טבלה 8"/>
          <p:cNvGraphicFramePr>
            <a:graphicFrameLocks noGrp="1"/>
          </p:cNvGraphicFramePr>
          <p:nvPr>
            <p:extLst/>
          </p:nvPr>
        </p:nvGraphicFramePr>
        <p:xfrm>
          <a:off x="121920" y="658692"/>
          <a:ext cx="11625943" cy="6176062"/>
        </p:xfrm>
        <a:graphic>
          <a:graphicData uri="http://schemas.openxmlformats.org/drawingml/2006/table">
            <a:tbl>
              <a:tblPr rtl="1" firstRow="1" bandRow="1">
                <a:tableStyleId>{5C22544A-7EE6-4342-B048-85BDC9FD1C3A}</a:tableStyleId>
              </a:tblPr>
              <a:tblGrid>
                <a:gridCol w="1660849">
                  <a:extLst>
                    <a:ext uri="{9D8B030D-6E8A-4147-A177-3AD203B41FA5}">
                      <a16:colId xmlns:a16="http://schemas.microsoft.com/office/drawing/2014/main" val="3817709850"/>
                    </a:ext>
                  </a:extLst>
                </a:gridCol>
                <a:gridCol w="1660849">
                  <a:extLst>
                    <a:ext uri="{9D8B030D-6E8A-4147-A177-3AD203B41FA5}">
                      <a16:colId xmlns:a16="http://schemas.microsoft.com/office/drawing/2014/main" val="2987761488"/>
                    </a:ext>
                  </a:extLst>
                </a:gridCol>
                <a:gridCol w="1660849">
                  <a:extLst>
                    <a:ext uri="{9D8B030D-6E8A-4147-A177-3AD203B41FA5}">
                      <a16:colId xmlns:a16="http://schemas.microsoft.com/office/drawing/2014/main" val="2579188692"/>
                    </a:ext>
                  </a:extLst>
                </a:gridCol>
                <a:gridCol w="1660849">
                  <a:extLst>
                    <a:ext uri="{9D8B030D-6E8A-4147-A177-3AD203B41FA5}">
                      <a16:colId xmlns:a16="http://schemas.microsoft.com/office/drawing/2014/main" val="3894012856"/>
                    </a:ext>
                  </a:extLst>
                </a:gridCol>
                <a:gridCol w="1708124">
                  <a:extLst>
                    <a:ext uri="{9D8B030D-6E8A-4147-A177-3AD203B41FA5}">
                      <a16:colId xmlns:a16="http://schemas.microsoft.com/office/drawing/2014/main" val="1284797901"/>
                    </a:ext>
                  </a:extLst>
                </a:gridCol>
                <a:gridCol w="1613574">
                  <a:extLst>
                    <a:ext uri="{9D8B030D-6E8A-4147-A177-3AD203B41FA5}">
                      <a16:colId xmlns:a16="http://schemas.microsoft.com/office/drawing/2014/main" val="3614160906"/>
                    </a:ext>
                  </a:extLst>
                </a:gridCol>
                <a:gridCol w="1660849">
                  <a:extLst>
                    <a:ext uri="{9D8B030D-6E8A-4147-A177-3AD203B41FA5}">
                      <a16:colId xmlns:a16="http://schemas.microsoft.com/office/drawing/2014/main" val="3015590243"/>
                    </a:ext>
                  </a:extLst>
                </a:gridCol>
              </a:tblGrid>
              <a:tr h="598222">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457395">
                <a:tc>
                  <a:txBody>
                    <a:bodyPr/>
                    <a:lstStyle/>
                    <a:p>
                      <a:pPr rtl="1"/>
                      <a:r>
                        <a:rPr lang="en-US" dirty="0" smtClean="0"/>
                        <a:t>     </a:t>
                      </a:r>
                      <a:r>
                        <a:rPr lang="he-IL" dirty="0" smtClean="0"/>
                        <a:t>30' כניסה לאימון.</a:t>
                      </a:r>
                    </a:p>
                    <a:p>
                      <a:pPr rtl="1"/>
                      <a:endParaRPr lang="he-IL" dirty="0" smtClean="0"/>
                    </a:p>
                    <a:p>
                      <a:pPr rtl="1"/>
                      <a:r>
                        <a:rPr lang="he-IL" dirty="0" smtClean="0"/>
                        <a:t>20 '</a:t>
                      </a:r>
                      <a:r>
                        <a:rPr lang="he-IL" baseline="0" dirty="0" smtClean="0"/>
                        <a:t> תרגול </a:t>
                      </a:r>
                      <a:r>
                        <a:rPr lang="en-US" baseline="0" dirty="0" smtClean="0"/>
                        <a:t>BILD UP</a:t>
                      </a:r>
                      <a:r>
                        <a:rPr lang="he-IL" baseline="0" dirty="0" smtClean="0"/>
                        <a:t> מאחור.</a:t>
                      </a:r>
                    </a:p>
                    <a:p>
                      <a:pPr rtl="1"/>
                      <a:endParaRPr lang="he-IL" baseline="0" dirty="0" smtClean="0"/>
                    </a:p>
                    <a:p>
                      <a:pPr rtl="1"/>
                      <a:r>
                        <a:rPr lang="he-IL" baseline="0" dirty="0" smtClean="0"/>
                        <a:t>25' תרגול מול השער ביתרון מספרי דגש עקיפות.</a:t>
                      </a:r>
                    </a:p>
                    <a:p>
                      <a:pPr rtl="1"/>
                      <a:endParaRPr lang="he-IL" baseline="0" dirty="0" smtClean="0"/>
                    </a:p>
                    <a:p>
                      <a:pPr rtl="1"/>
                      <a:r>
                        <a:rPr lang="he-IL" baseline="0" dirty="0" smtClean="0"/>
                        <a:t>30' משחקון דגש </a:t>
                      </a:r>
                      <a:r>
                        <a:rPr lang="en-US" baseline="0" dirty="0" smtClean="0"/>
                        <a:t>BILD UP</a:t>
                      </a:r>
                      <a:r>
                        <a:rPr lang="he-IL" baseline="0" dirty="0" smtClean="0"/>
                        <a:t> ויצירת יתרון מספרי בצדדים.</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a:t>
                      </a:r>
                    </a:p>
                    <a:p>
                      <a:pPr rtl="1"/>
                      <a:r>
                        <a:rPr lang="en-US" dirty="0" smtClean="0"/>
                        <a:t>  </a:t>
                      </a:r>
                      <a:endParaRPr lang="he-IL" dirty="0"/>
                    </a:p>
                  </a:txBody>
                  <a:tcPr/>
                </a:tc>
                <a:tc>
                  <a:txBody>
                    <a:bodyPr/>
                    <a:lstStyle/>
                    <a:p>
                      <a:pPr rtl="1"/>
                      <a:r>
                        <a:rPr lang="he-IL" dirty="0" smtClean="0"/>
                        <a:t>30' כניסה לאימון.</a:t>
                      </a:r>
                    </a:p>
                    <a:p>
                      <a:pPr rtl="1"/>
                      <a:endParaRPr lang="he-IL" dirty="0" smtClean="0"/>
                    </a:p>
                    <a:p>
                      <a:pPr rtl="1"/>
                      <a:r>
                        <a:rPr lang="he-IL" dirty="0" smtClean="0"/>
                        <a:t>15' תרגול 4</a:t>
                      </a:r>
                      <a:r>
                        <a:rPr lang="en-US" dirty="0" smtClean="0"/>
                        <a:t>X</a:t>
                      </a:r>
                      <a:r>
                        <a:rPr lang="he-IL" dirty="0" smtClean="0"/>
                        <a:t>2</a:t>
                      </a:r>
                      <a:r>
                        <a:rPr lang="he-IL" baseline="0" dirty="0" smtClean="0"/>
                        <a:t> דגש פתיחת גוף נכונה ויצירת אופציות מסירה</a:t>
                      </a:r>
                      <a:endParaRPr lang="he-IL" dirty="0" smtClean="0"/>
                    </a:p>
                    <a:p>
                      <a:pPr rtl="1"/>
                      <a:endParaRPr lang="he-IL" dirty="0" smtClean="0"/>
                    </a:p>
                    <a:p>
                      <a:pPr rtl="1"/>
                      <a:r>
                        <a:rPr lang="he-IL" dirty="0" smtClean="0"/>
                        <a:t>25' תרגול הגנה ב1</a:t>
                      </a:r>
                      <a:r>
                        <a:rPr lang="en-US" dirty="0" smtClean="0"/>
                        <a:t>X</a:t>
                      </a:r>
                      <a:r>
                        <a:rPr lang="he-IL" dirty="0" smtClean="0"/>
                        <a:t>1 2</a:t>
                      </a:r>
                      <a:r>
                        <a:rPr lang="en-US" dirty="0" smtClean="0"/>
                        <a:t>X</a:t>
                      </a:r>
                      <a:r>
                        <a:rPr lang="he-IL" dirty="0" smtClean="0"/>
                        <a:t>2 3</a:t>
                      </a:r>
                      <a:r>
                        <a:rPr lang="en-US" dirty="0" smtClean="0"/>
                        <a:t>X</a:t>
                      </a:r>
                      <a:r>
                        <a:rPr lang="he-IL" dirty="0" smtClean="0"/>
                        <a:t>3</a:t>
                      </a:r>
                    </a:p>
                    <a:p>
                      <a:pPr rtl="1"/>
                      <a:endParaRPr lang="he-IL" dirty="0" smtClean="0"/>
                    </a:p>
                    <a:p>
                      <a:pPr rtl="1"/>
                      <a:r>
                        <a:rPr lang="he-IL" dirty="0" smtClean="0"/>
                        <a:t>25'</a:t>
                      </a:r>
                      <a:r>
                        <a:rPr lang="he-IL" baseline="0" dirty="0" smtClean="0"/>
                        <a:t> משחקון דגש הגנה אישית וקבוצתית.</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4-5</a:t>
                      </a:r>
                      <a:endParaRPr lang="he-IL" dirty="0"/>
                    </a:p>
                  </a:txBody>
                  <a:tcPr/>
                </a:tc>
                <a:tc>
                  <a:txBody>
                    <a:bodyPr/>
                    <a:lstStyle/>
                    <a:p>
                      <a:pPr rtl="1"/>
                      <a:r>
                        <a:rPr lang="he-IL" dirty="0" smtClean="0"/>
                        <a:t> 30' כניסה לאימון.</a:t>
                      </a:r>
                    </a:p>
                    <a:p>
                      <a:pPr rtl="1"/>
                      <a:endParaRPr lang="he-IL" dirty="0" smtClean="0"/>
                    </a:p>
                    <a:p>
                      <a:pPr rtl="1"/>
                      <a:r>
                        <a:rPr lang="he-IL" dirty="0" smtClean="0"/>
                        <a:t>15'</a:t>
                      </a:r>
                      <a:r>
                        <a:rPr lang="he-IL" baseline="0" dirty="0" smtClean="0"/>
                        <a:t> תרגול טכני דאבל פס.</a:t>
                      </a:r>
                    </a:p>
                    <a:p>
                      <a:pPr rtl="1"/>
                      <a:endParaRPr lang="he-IL" baseline="0" dirty="0" smtClean="0"/>
                    </a:p>
                    <a:p>
                      <a:pPr rtl="1"/>
                      <a:r>
                        <a:rPr lang="he-IL" baseline="0" dirty="0" smtClean="0"/>
                        <a:t>25' תרגול יתרון מספרי בהתקפה דגש דאבל פס.</a:t>
                      </a:r>
                    </a:p>
                    <a:p>
                      <a:pPr rtl="1"/>
                      <a:endParaRPr lang="he-IL" baseline="0" dirty="0" smtClean="0"/>
                    </a:p>
                    <a:p>
                      <a:pPr rtl="1"/>
                      <a:r>
                        <a:rPr lang="he-IL" baseline="0" dirty="0" smtClean="0"/>
                        <a:t>20 משחקון חופשי, גול אחרי דאבל פס.</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4-5</a:t>
                      </a:r>
                    </a:p>
                    <a:p>
                      <a:pPr rtl="1"/>
                      <a:endParaRPr lang="he-IL" dirty="0"/>
                    </a:p>
                  </a:txBody>
                  <a:tcPr/>
                </a:tc>
                <a:tc>
                  <a:txBody>
                    <a:bodyPr/>
                    <a:lstStyle/>
                    <a:p>
                      <a:pPr rtl="1"/>
                      <a:r>
                        <a:rPr lang="he-IL" dirty="0" smtClean="0"/>
                        <a:t>          </a:t>
                      </a:r>
                      <a:r>
                        <a:rPr lang="he-IL" sz="3600" dirty="0" smtClean="0"/>
                        <a:t>ח</a:t>
                      </a:r>
                    </a:p>
                    <a:p>
                      <a:pPr rtl="1"/>
                      <a:r>
                        <a:rPr lang="he-IL" sz="3600" dirty="0" smtClean="0"/>
                        <a:t>     ו</a:t>
                      </a:r>
                    </a:p>
                    <a:p>
                      <a:pPr rtl="1"/>
                      <a:r>
                        <a:rPr lang="he-IL" sz="3600" baseline="0" dirty="0" smtClean="0"/>
                        <a:t>     פ</a:t>
                      </a:r>
                    </a:p>
                    <a:p>
                      <a:pPr rtl="1"/>
                      <a:r>
                        <a:rPr lang="he-IL" sz="3600" baseline="0" dirty="0" smtClean="0"/>
                        <a:t>     ש</a:t>
                      </a:r>
                    </a:p>
                  </a:txBody>
                  <a:tcPr/>
                </a:tc>
                <a:tc>
                  <a:txBody>
                    <a:bodyPr/>
                    <a:lstStyle/>
                    <a:p>
                      <a:pPr algn="r" rtl="1"/>
                      <a:r>
                        <a:rPr lang="he-IL" dirty="0" smtClean="0"/>
                        <a:t> 30' כניסה לאימון.</a:t>
                      </a:r>
                    </a:p>
                    <a:p>
                      <a:pPr rtl="1"/>
                      <a:endParaRPr lang="he-IL" dirty="0" smtClean="0"/>
                    </a:p>
                    <a:p>
                      <a:pPr rtl="1"/>
                      <a:r>
                        <a:rPr lang="he-IL" dirty="0" smtClean="0"/>
                        <a:t>30' תחנות טכניקה.</a:t>
                      </a:r>
                    </a:p>
                    <a:p>
                      <a:pPr rtl="1"/>
                      <a:endParaRPr lang="he-IL" dirty="0" smtClean="0"/>
                    </a:p>
                    <a:p>
                      <a:pPr algn="r" rtl="1"/>
                      <a:r>
                        <a:rPr lang="he-IL" dirty="0" smtClean="0"/>
                        <a:t>30' משחקון לקראת משחק בשילוב</a:t>
                      </a:r>
                      <a:r>
                        <a:rPr lang="he-IL" baseline="0" dirty="0" smtClean="0"/>
                        <a:t> לימוד ותרגול לחץ גבוה.</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3-4</a:t>
                      </a:r>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baseline="0" dirty="0" smtClean="0"/>
                        <a:t>     פ</a:t>
                      </a:r>
                    </a:p>
                    <a:p>
                      <a:pPr rtl="1"/>
                      <a:r>
                        <a:rPr lang="he-IL" sz="3600" baseline="0" dirty="0" smtClean="0"/>
                        <a:t>     ש</a:t>
                      </a:r>
                    </a:p>
                    <a:p>
                      <a:pPr rtl="1"/>
                      <a:endParaRPr lang="he-IL" sz="3600" dirty="0"/>
                    </a:p>
                  </a:txBody>
                  <a:tcPr/>
                </a:tc>
                <a:tc>
                  <a:txBody>
                    <a:bodyPr/>
                    <a:lstStyle/>
                    <a:p>
                      <a:pPr rtl="1"/>
                      <a:r>
                        <a:rPr lang="he-IL" dirty="0" smtClean="0"/>
                        <a:t>         </a:t>
                      </a:r>
                      <a:r>
                        <a:rPr lang="he-IL" sz="3600" dirty="0" smtClean="0"/>
                        <a:t>מ</a:t>
                      </a:r>
                    </a:p>
                    <a:p>
                      <a:pPr rtl="1"/>
                      <a:r>
                        <a:rPr lang="he-IL" sz="3600" baseline="0" dirty="0" smtClean="0"/>
                        <a:t>    ש</a:t>
                      </a:r>
                    </a:p>
                    <a:p>
                      <a:pPr rtl="1"/>
                      <a:r>
                        <a:rPr lang="he-IL" sz="3600" baseline="0" dirty="0" smtClean="0"/>
                        <a:t>    ח</a:t>
                      </a:r>
                    </a:p>
                    <a:p>
                      <a:pPr rtl="1"/>
                      <a:r>
                        <a:rPr lang="he-IL" sz="3600" baseline="0" dirty="0" smtClean="0"/>
                        <a:t>    ק</a:t>
                      </a:r>
                      <a:endParaRPr lang="he-IL"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31901920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עקרונות חטיבה אמצעית</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896983" y="1010193"/>
            <a:ext cx="10293531" cy="4401205"/>
          </a:xfrm>
          <a:prstGeom prst="rect">
            <a:avLst/>
          </a:prstGeom>
        </p:spPr>
        <p:txBody>
          <a:bodyPr wrap="square">
            <a:spAutoFit/>
          </a:bodyPr>
          <a:lstStyle/>
          <a:p>
            <a:r>
              <a:rPr lang="he-IL" sz="2800" dirty="0">
                <a:solidFill>
                  <a:schemeClr val="tx1">
                    <a:lumMod val="85000"/>
                    <a:lumOff val="15000"/>
                  </a:schemeClr>
                </a:solidFill>
              </a:rPr>
              <a:t>בפיתוח חטיבה אמצעית אנו נפעל על פי העקרונות האלו.</a:t>
            </a:r>
          </a:p>
          <a:p>
            <a:r>
              <a:rPr lang="he-IL" sz="2800" dirty="0">
                <a:solidFill>
                  <a:schemeClr val="tx1">
                    <a:lumMod val="85000"/>
                    <a:lumOff val="15000"/>
                  </a:schemeClr>
                </a:solidFill>
              </a:rPr>
              <a:t>*שיפור הטכניקה ברמה האישית.</a:t>
            </a:r>
          </a:p>
          <a:p>
            <a:r>
              <a:rPr lang="he-IL" sz="2800" dirty="0">
                <a:solidFill>
                  <a:schemeClr val="tx1">
                    <a:lumMod val="85000"/>
                    <a:lumOff val="15000"/>
                  </a:schemeClr>
                </a:solidFill>
              </a:rPr>
              <a:t>*עיצוב השחקן בתפקיד</a:t>
            </a:r>
          </a:p>
          <a:p>
            <a:r>
              <a:rPr lang="he-IL" sz="2800" dirty="0">
                <a:solidFill>
                  <a:schemeClr val="tx1">
                    <a:lumMod val="85000"/>
                    <a:lumOff val="15000"/>
                  </a:schemeClr>
                </a:solidFill>
              </a:rPr>
              <a:t>*לימוד יסודות ההגנה בחלקי קבוצה.</a:t>
            </a:r>
          </a:p>
          <a:p>
            <a:r>
              <a:rPr lang="he-IL" sz="2800" dirty="0">
                <a:solidFill>
                  <a:schemeClr val="tx1">
                    <a:lumMod val="85000"/>
                    <a:lumOff val="15000"/>
                  </a:schemeClr>
                </a:solidFill>
              </a:rPr>
              <a:t>*לימוד ותרגול הרמה בשתי רגליים</a:t>
            </a:r>
          </a:p>
          <a:p>
            <a:r>
              <a:rPr lang="he-IL" sz="2800" dirty="0">
                <a:solidFill>
                  <a:schemeClr val="tx1">
                    <a:lumMod val="85000"/>
                    <a:lumOff val="15000"/>
                  </a:schemeClr>
                </a:solidFill>
              </a:rPr>
              <a:t>*לימוד ותרגול מגמת הנעת כדור</a:t>
            </a:r>
          </a:p>
          <a:p>
            <a:r>
              <a:rPr lang="he-IL" sz="2800" dirty="0">
                <a:solidFill>
                  <a:schemeClr val="tx1">
                    <a:lumMod val="85000"/>
                    <a:lumOff val="15000"/>
                  </a:schemeClr>
                </a:solidFill>
              </a:rPr>
              <a:t>*קואורדינציה </a:t>
            </a:r>
            <a:r>
              <a:rPr lang="he-IL" sz="2800" dirty="0" err="1">
                <a:solidFill>
                  <a:schemeClr val="tx1">
                    <a:lumMod val="85000"/>
                    <a:lumOff val="15000"/>
                  </a:schemeClr>
                </a:solidFill>
              </a:rPr>
              <a:t>קוגנטיבית</a:t>
            </a:r>
            <a:endParaRPr lang="he-IL" sz="2800" dirty="0">
              <a:solidFill>
                <a:schemeClr val="tx1">
                  <a:lumMod val="85000"/>
                  <a:lumOff val="15000"/>
                </a:schemeClr>
              </a:solidFill>
            </a:endParaRPr>
          </a:p>
          <a:p>
            <a:r>
              <a:rPr lang="he-IL" sz="2800" dirty="0">
                <a:solidFill>
                  <a:schemeClr val="tx1">
                    <a:lumMod val="85000"/>
                    <a:lumOff val="15000"/>
                  </a:schemeClr>
                </a:solidFill>
              </a:rPr>
              <a:t>*תנועה קבוצתית עם ובלי הכדור</a:t>
            </a:r>
          </a:p>
          <a:p>
            <a:r>
              <a:rPr lang="he-IL" sz="2800" dirty="0">
                <a:solidFill>
                  <a:schemeClr val="tx1">
                    <a:lumMod val="85000"/>
                    <a:lumOff val="15000"/>
                  </a:schemeClr>
                </a:solidFill>
              </a:rPr>
              <a:t>*בנייה גופנית במשקל הגוף</a:t>
            </a:r>
          </a:p>
          <a:p>
            <a:r>
              <a:rPr lang="he-IL" sz="2800" dirty="0">
                <a:solidFill>
                  <a:schemeClr val="tx1">
                    <a:lumMod val="85000"/>
                    <a:lumOff val="15000"/>
                  </a:schemeClr>
                </a:solidFill>
              </a:rPr>
              <a:t>*</a:t>
            </a:r>
            <a:r>
              <a:rPr lang="he-IL" sz="2800" dirty="0" err="1">
                <a:solidFill>
                  <a:schemeClr val="tx1">
                    <a:lumMod val="85000"/>
                    <a:lumOff val="15000"/>
                  </a:schemeClr>
                </a:solidFill>
              </a:rPr>
              <a:t>מוביליטי</a:t>
            </a:r>
            <a:r>
              <a:rPr lang="he-IL" sz="2800" dirty="0">
                <a:solidFill>
                  <a:schemeClr val="tx1">
                    <a:lumMod val="85000"/>
                    <a:lumOff val="15000"/>
                  </a:schemeClr>
                </a:solidFill>
              </a:rPr>
              <a:t>.</a:t>
            </a:r>
          </a:p>
        </p:txBody>
      </p:sp>
    </p:spTree>
    <p:extLst>
      <p:ext uri="{BB962C8B-B14F-4D97-AF65-F5344CB8AC3E}">
        <p14:creationId xmlns:p14="http://schemas.microsoft.com/office/powerpoint/2010/main" val="211513886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ילדים ג'-</a:t>
            </a:r>
            <a:r>
              <a:rPr lang="en-US" sz="1400" b="1" dirty="0" smtClean="0">
                <a:solidFill>
                  <a:schemeClr val="bg1"/>
                </a:solidFill>
                <a:latin typeface="Ranelte Cond Demi" charset="0"/>
                <a:ea typeface="Ranelte Cond Demi" charset="0"/>
                <a:cs typeface="Ranelte Cond Demi" charset="0"/>
              </a:rPr>
              <a:t>U12 B</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26258" y="0"/>
            <a:ext cx="783771" cy="783771"/>
          </a:xfrm>
          <a:prstGeom prst="rect">
            <a:avLst/>
          </a:prstGeom>
        </p:spPr>
      </p:pic>
      <p:graphicFrame>
        <p:nvGraphicFramePr>
          <p:cNvPr id="9" name="טבלה 8"/>
          <p:cNvGraphicFramePr>
            <a:graphicFrameLocks noGrp="1"/>
          </p:cNvGraphicFramePr>
          <p:nvPr>
            <p:extLst/>
          </p:nvPr>
        </p:nvGraphicFramePr>
        <p:xfrm>
          <a:off x="261261" y="615189"/>
          <a:ext cx="11486601" cy="6133083"/>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544033">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589050">
                <a:tc>
                  <a:txBody>
                    <a:bodyPr/>
                    <a:lstStyle/>
                    <a:p>
                      <a:pPr rtl="1"/>
                      <a:r>
                        <a:rPr lang="en-US" dirty="0" smtClean="0"/>
                        <a:t> 30</a:t>
                      </a:r>
                      <a:r>
                        <a:rPr lang="he-IL" dirty="0" smtClean="0"/>
                        <a:t>' כניסה לאימון.</a:t>
                      </a:r>
                    </a:p>
                    <a:p>
                      <a:pPr rtl="1"/>
                      <a:endParaRPr lang="he-IL" dirty="0" smtClean="0"/>
                    </a:p>
                    <a:p>
                      <a:pPr rtl="1"/>
                      <a:r>
                        <a:rPr lang="he-IL" dirty="0" smtClean="0"/>
                        <a:t>20 '</a:t>
                      </a:r>
                      <a:r>
                        <a:rPr lang="he-IL" baseline="0" dirty="0" smtClean="0"/>
                        <a:t> תרגול </a:t>
                      </a:r>
                      <a:r>
                        <a:rPr lang="en-US" baseline="0" dirty="0" smtClean="0"/>
                        <a:t>BILD UP</a:t>
                      </a:r>
                      <a:r>
                        <a:rPr lang="he-IL" baseline="0" dirty="0" smtClean="0"/>
                        <a:t> מאחור.</a:t>
                      </a:r>
                    </a:p>
                    <a:p>
                      <a:pPr rtl="1"/>
                      <a:endParaRPr lang="he-IL" baseline="0" dirty="0" smtClean="0"/>
                    </a:p>
                    <a:p>
                      <a:pPr rtl="1"/>
                      <a:r>
                        <a:rPr lang="he-IL" baseline="0" dirty="0" smtClean="0"/>
                        <a:t>25' תרגול מול השער ביתרון מספרי דגש עקיפות.</a:t>
                      </a:r>
                    </a:p>
                    <a:p>
                      <a:pPr rtl="1"/>
                      <a:endParaRPr lang="he-IL" baseline="0" dirty="0" smtClean="0"/>
                    </a:p>
                    <a:p>
                      <a:pPr rtl="1"/>
                      <a:r>
                        <a:rPr lang="he-IL" baseline="0" dirty="0" smtClean="0"/>
                        <a:t>30' משחקון דגש </a:t>
                      </a:r>
                      <a:r>
                        <a:rPr lang="en-US" baseline="0" dirty="0" smtClean="0"/>
                        <a:t>BILD UP</a:t>
                      </a:r>
                      <a:r>
                        <a:rPr lang="he-IL" baseline="0" dirty="0" smtClean="0"/>
                        <a:t> ויצירת יתרון מספרי בצדדים.</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a:t>
                      </a:r>
                    </a:p>
                    <a:p>
                      <a:pPr rtl="1"/>
                      <a:r>
                        <a:rPr lang="en-US" dirty="0" smtClean="0"/>
                        <a:t>  </a:t>
                      </a:r>
                      <a:endParaRPr lang="he-IL" dirty="0"/>
                    </a:p>
                  </a:txBody>
                  <a:tcPr/>
                </a:tc>
                <a:tc>
                  <a:txBody>
                    <a:bodyPr/>
                    <a:lstStyle/>
                    <a:p>
                      <a:pPr rtl="1"/>
                      <a:r>
                        <a:rPr lang="he-IL" dirty="0" smtClean="0"/>
                        <a:t>30' כניסה לאימון.</a:t>
                      </a:r>
                    </a:p>
                    <a:p>
                      <a:pPr rtl="1"/>
                      <a:endParaRPr lang="he-IL" dirty="0" smtClean="0"/>
                    </a:p>
                    <a:p>
                      <a:pPr rtl="1"/>
                      <a:r>
                        <a:rPr lang="he-IL" dirty="0" smtClean="0"/>
                        <a:t>15' תרגול 4</a:t>
                      </a:r>
                      <a:r>
                        <a:rPr lang="en-US" dirty="0" smtClean="0"/>
                        <a:t>X</a:t>
                      </a:r>
                      <a:r>
                        <a:rPr lang="he-IL" dirty="0" smtClean="0"/>
                        <a:t>2</a:t>
                      </a:r>
                      <a:r>
                        <a:rPr lang="he-IL" baseline="0" dirty="0" smtClean="0"/>
                        <a:t> דגש פתיחת גוף נכונה ויצירת אופציות מסירה</a:t>
                      </a:r>
                      <a:endParaRPr lang="he-IL" dirty="0" smtClean="0"/>
                    </a:p>
                    <a:p>
                      <a:pPr rtl="1"/>
                      <a:endParaRPr lang="he-IL" dirty="0" smtClean="0"/>
                    </a:p>
                    <a:p>
                      <a:pPr rtl="1"/>
                      <a:r>
                        <a:rPr lang="he-IL" dirty="0" smtClean="0"/>
                        <a:t>25' תרגול הגנה ב1</a:t>
                      </a:r>
                      <a:r>
                        <a:rPr lang="en-US" dirty="0" smtClean="0"/>
                        <a:t>X</a:t>
                      </a:r>
                      <a:r>
                        <a:rPr lang="he-IL" dirty="0" smtClean="0"/>
                        <a:t>1 2</a:t>
                      </a:r>
                      <a:r>
                        <a:rPr lang="en-US" dirty="0" smtClean="0"/>
                        <a:t>X</a:t>
                      </a:r>
                      <a:r>
                        <a:rPr lang="he-IL" dirty="0" smtClean="0"/>
                        <a:t>2 3</a:t>
                      </a:r>
                      <a:r>
                        <a:rPr lang="en-US" dirty="0" smtClean="0"/>
                        <a:t>X</a:t>
                      </a:r>
                      <a:r>
                        <a:rPr lang="he-IL" dirty="0" smtClean="0"/>
                        <a:t>3</a:t>
                      </a:r>
                    </a:p>
                    <a:p>
                      <a:pPr rtl="1"/>
                      <a:endParaRPr lang="he-IL" dirty="0" smtClean="0"/>
                    </a:p>
                    <a:p>
                      <a:pPr rtl="1"/>
                      <a:r>
                        <a:rPr lang="he-IL" dirty="0" smtClean="0"/>
                        <a:t>25'</a:t>
                      </a:r>
                      <a:r>
                        <a:rPr lang="he-IL" baseline="0" dirty="0" smtClean="0"/>
                        <a:t> משחקון דגש הגנה אישית וקבוצתית.</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4-5</a:t>
                      </a:r>
                      <a:endParaRPr lang="he-IL" dirty="0" smtClean="0"/>
                    </a:p>
                    <a:p>
                      <a:pPr rtl="1"/>
                      <a:endParaRPr lang="he-IL" dirty="0"/>
                    </a:p>
                  </a:txBody>
                  <a:tcPr/>
                </a:tc>
                <a:tc>
                  <a:txBody>
                    <a:bodyPr/>
                    <a:lstStyle/>
                    <a:p>
                      <a:pPr rtl="1"/>
                      <a:r>
                        <a:rPr lang="he-IL" sz="1800" dirty="0" smtClean="0"/>
                        <a:t>30'</a:t>
                      </a:r>
                      <a:r>
                        <a:rPr lang="he-IL" dirty="0" smtClean="0"/>
                        <a:t> כניסה לאימון.</a:t>
                      </a:r>
                    </a:p>
                    <a:p>
                      <a:pPr rtl="1"/>
                      <a:endParaRPr lang="he-IL" dirty="0" smtClean="0"/>
                    </a:p>
                    <a:p>
                      <a:pPr rtl="1"/>
                      <a:r>
                        <a:rPr lang="he-IL" dirty="0" smtClean="0"/>
                        <a:t>15'</a:t>
                      </a:r>
                      <a:r>
                        <a:rPr lang="he-IL" baseline="0" dirty="0" smtClean="0"/>
                        <a:t> תרגול טכני דאבל פס.</a:t>
                      </a:r>
                    </a:p>
                    <a:p>
                      <a:pPr rtl="1"/>
                      <a:endParaRPr lang="he-IL" baseline="0" dirty="0" smtClean="0"/>
                    </a:p>
                    <a:p>
                      <a:pPr rtl="1"/>
                      <a:r>
                        <a:rPr lang="he-IL" baseline="0" dirty="0" smtClean="0"/>
                        <a:t>25' תרגול יתרון מספרי בהתקפה דגש דאבל פס.</a:t>
                      </a:r>
                    </a:p>
                    <a:p>
                      <a:pPr rtl="1"/>
                      <a:endParaRPr lang="he-IL" baseline="0" dirty="0" smtClean="0"/>
                    </a:p>
                    <a:p>
                      <a:pPr rtl="1"/>
                      <a:r>
                        <a:rPr lang="he-IL" baseline="0" dirty="0" smtClean="0"/>
                        <a:t>20 משחקון חופשי, גול אחרי דאבל פס.</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4-5</a:t>
                      </a:r>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sz="1800" dirty="0" smtClean="0"/>
                        <a:t>30</a:t>
                      </a:r>
                      <a:r>
                        <a:rPr lang="he-IL" dirty="0" smtClean="0"/>
                        <a:t>' כניסה לאימון.</a:t>
                      </a:r>
                    </a:p>
                    <a:p>
                      <a:pPr rtl="1"/>
                      <a:endParaRPr lang="he-IL" dirty="0" smtClean="0"/>
                    </a:p>
                    <a:p>
                      <a:pPr rtl="1"/>
                      <a:r>
                        <a:rPr lang="he-IL" dirty="0" smtClean="0"/>
                        <a:t>25' תחנות טכניקה.</a:t>
                      </a:r>
                    </a:p>
                    <a:p>
                      <a:pPr rtl="1"/>
                      <a:endParaRPr lang="he-IL" dirty="0" smtClean="0"/>
                    </a:p>
                    <a:p>
                      <a:pPr rtl="1"/>
                      <a:r>
                        <a:rPr lang="he-IL" dirty="0" smtClean="0"/>
                        <a:t>30' משחקון לקראת משחק בשילוב</a:t>
                      </a:r>
                      <a:r>
                        <a:rPr lang="he-IL" baseline="0" dirty="0" smtClean="0"/>
                        <a:t> לימוד ותרגול לחץ גבוה.</a:t>
                      </a:r>
                    </a:p>
                    <a:p>
                      <a:pPr rtl="1"/>
                      <a:endParaRPr lang="he-IL" baseline="0" dirty="0" smtClean="0"/>
                    </a:p>
                    <a:p>
                      <a:pPr rtl="1"/>
                      <a:r>
                        <a:rPr lang="he-IL" baseline="0" dirty="0" smtClean="0"/>
                        <a:t>5' מתיחות</a:t>
                      </a:r>
                    </a:p>
                    <a:p>
                      <a:pPr rtl="1"/>
                      <a:endParaRPr lang="he-IL" baseline="0" dirty="0" smtClean="0"/>
                    </a:p>
                    <a:p>
                      <a:pPr rtl="1"/>
                      <a:r>
                        <a:rPr lang="he-IL" baseline="0" dirty="0" smtClean="0"/>
                        <a:t>עצימות 3-4</a:t>
                      </a:r>
                      <a:endParaRPr lang="he-IL" dirty="0" smtClean="0"/>
                    </a:p>
                    <a:p>
                      <a:pPr rtl="1"/>
                      <a:endParaRPr lang="he-IL" sz="1800"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18368901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א'-</a:t>
            </a:r>
            <a:r>
              <a:rPr lang="en-US" sz="1400" b="1" dirty="0" smtClean="0">
                <a:solidFill>
                  <a:schemeClr val="bg1"/>
                </a:solidFill>
                <a:latin typeface="Ranelte Cond Demi" charset="0"/>
                <a:ea typeface="Ranelte Cond Demi" charset="0"/>
                <a:cs typeface="Ranelte Cond Demi" charset="0"/>
              </a:rPr>
              <a:t>U11</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43676" y="0"/>
            <a:ext cx="766354" cy="766354"/>
          </a:xfrm>
          <a:prstGeom prst="rect">
            <a:avLst/>
          </a:prstGeom>
        </p:spPr>
      </p:pic>
      <p:graphicFrame>
        <p:nvGraphicFramePr>
          <p:cNvPr id="9" name="טבלה 8"/>
          <p:cNvGraphicFramePr>
            <a:graphicFrameLocks noGrp="1"/>
          </p:cNvGraphicFramePr>
          <p:nvPr>
            <p:extLst/>
          </p:nvPr>
        </p:nvGraphicFramePr>
        <p:xfrm>
          <a:off x="261261" y="588562"/>
          <a:ext cx="11486601" cy="6195416"/>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49830">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545586">
                <a:tc>
                  <a:txBody>
                    <a:bodyPr/>
                    <a:lstStyle/>
                    <a:p>
                      <a:pPr rtl="1"/>
                      <a:r>
                        <a:rPr lang="en-US" dirty="0" smtClean="0"/>
                        <a:t>  </a:t>
                      </a:r>
                      <a:r>
                        <a:rPr lang="he-IL" dirty="0" smtClean="0"/>
                        <a:t>30' כניסה לאימון עם כדורים + קואורדינציה.</a:t>
                      </a:r>
                    </a:p>
                    <a:p>
                      <a:pPr rtl="1"/>
                      <a:endParaRPr lang="he-IL" dirty="0" smtClean="0"/>
                    </a:p>
                    <a:p>
                      <a:pPr rtl="1"/>
                      <a:r>
                        <a:rPr lang="he-IL" dirty="0" smtClean="0"/>
                        <a:t>25'</a:t>
                      </a:r>
                      <a:r>
                        <a:rPr lang="he-IL" baseline="0" dirty="0" smtClean="0"/>
                        <a:t> מסלולי טכניקה דגש דאבל פס וסיומות.</a:t>
                      </a:r>
                    </a:p>
                    <a:p>
                      <a:pPr rtl="1"/>
                      <a:endParaRPr lang="he-IL" baseline="0" dirty="0" smtClean="0"/>
                    </a:p>
                    <a:p>
                      <a:pPr rtl="1"/>
                      <a:r>
                        <a:rPr lang="he-IL" baseline="0" dirty="0" smtClean="0"/>
                        <a:t>20' משחקונים עם יתרון מספרי בהתקפה.</a:t>
                      </a:r>
                    </a:p>
                    <a:p>
                      <a:pPr rtl="1"/>
                      <a:endParaRPr lang="he-IL" baseline="0" dirty="0" smtClean="0"/>
                    </a:p>
                    <a:p>
                      <a:pPr rtl="1"/>
                      <a:r>
                        <a:rPr lang="he-IL" baseline="0" dirty="0" smtClean="0"/>
                        <a:t>25' משחק לפי תפקידים דגש הנעת כדור וזוויות גוף נכונות.</a:t>
                      </a:r>
                      <a:r>
                        <a:rPr lang="en-US" dirty="0" smtClean="0"/>
                        <a:t>     </a:t>
                      </a:r>
                      <a:endParaRPr lang="he-IL" dirty="0"/>
                    </a:p>
                  </a:txBody>
                  <a:tcPr/>
                </a:tc>
                <a:tc>
                  <a:txBody>
                    <a:bodyPr/>
                    <a:lstStyle/>
                    <a:p>
                      <a:pPr rtl="1"/>
                      <a:r>
                        <a:rPr lang="he-IL" dirty="0" smtClean="0"/>
                        <a:t>30' כניסה לאימון</a:t>
                      </a:r>
                      <a:r>
                        <a:rPr lang="he-IL" baseline="0" dirty="0" smtClean="0"/>
                        <a:t> + קואורדינציה</a:t>
                      </a:r>
                      <a:r>
                        <a:rPr lang="he-IL" dirty="0" smtClean="0"/>
                        <a:t>.</a:t>
                      </a:r>
                    </a:p>
                    <a:p>
                      <a:pPr rtl="1"/>
                      <a:endParaRPr lang="he-IL" dirty="0" smtClean="0"/>
                    </a:p>
                    <a:p>
                      <a:pPr rtl="1"/>
                      <a:r>
                        <a:rPr lang="he-IL" dirty="0" smtClean="0"/>
                        <a:t>20'</a:t>
                      </a:r>
                      <a:r>
                        <a:rPr lang="he-IL" baseline="0" dirty="0" smtClean="0"/>
                        <a:t> תרגול שיפור יכולות אישיות דגש רגל חלשה.</a:t>
                      </a:r>
                    </a:p>
                    <a:p>
                      <a:pPr rtl="1"/>
                      <a:endParaRPr lang="he-IL" baseline="0" dirty="0" smtClean="0"/>
                    </a:p>
                    <a:p>
                      <a:pPr rtl="1"/>
                      <a:r>
                        <a:rPr lang="he-IL" baseline="0" dirty="0" smtClean="0"/>
                        <a:t>15' תרגול הרמות וסיומות מול השער.</a:t>
                      </a:r>
                    </a:p>
                    <a:p>
                      <a:pPr rtl="1"/>
                      <a:endParaRPr lang="he-IL" baseline="0" dirty="0" smtClean="0"/>
                    </a:p>
                    <a:p>
                      <a:pPr rtl="1"/>
                      <a:r>
                        <a:rPr lang="he-IL" baseline="0" dirty="0" smtClean="0"/>
                        <a:t>25 משחק טכני טקטי לפי עמדות.</a:t>
                      </a:r>
                    </a:p>
                    <a:p>
                      <a:pPr rtl="1"/>
                      <a:endParaRPr lang="he-IL" sz="1800"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30' כניסה לאימון.</a:t>
                      </a:r>
                    </a:p>
                    <a:p>
                      <a:pPr rtl="1"/>
                      <a:endParaRPr lang="he-IL" dirty="0" smtClean="0"/>
                    </a:p>
                    <a:p>
                      <a:pPr rtl="1"/>
                      <a:r>
                        <a:rPr lang="he-IL" dirty="0" smtClean="0"/>
                        <a:t>25' תרגול הגנה  אישית וקבוצתית</a:t>
                      </a:r>
                      <a:r>
                        <a:rPr lang="he-IL" baseline="0" dirty="0" smtClean="0"/>
                        <a:t>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15' משחקון 5</a:t>
                      </a:r>
                      <a:r>
                        <a:rPr lang="en-US" baseline="0" dirty="0" smtClean="0"/>
                        <a:t>X</a:t>
                      </a:r>
                      <a:r>
                        <a:rPr lang="he-IL" baseline="0" dirty="0" smtClean="0"/>
                        <a:t>5 .</a:t>
                      </a:r>
                    </a:p>
                    <a:p>
                      <a:pPr rtl="1"/>
                      <a:endParaRPr lang="he-IL" baseline="0" dirty="0" smtClean="0"/>
                    </a:p>
                    <a:p>
                      <a:pPr rtl="1"/>
                      <a:r>
                        <a:rPr lang="he-IL" baseline="0" dirty="0" smtClean="0"/>
                        <a:t>20' משחק חופשי לפי עמדות.</a:t>
                      </a:r>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sz="3600" dirty="0" smtClean="0"/>
                        <a:t>    מ </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374968601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א'-</a:t>
            </a:r>
            <a:r>
              <a:rPr lang="en-US" sz="1400" b="1" dirty="0" smtClean="0">
                <a:solidFill>
                  <a:schemeClr val="bg1"/>
                </a:solidFill>
                <a:latin typeface="Ranelte Cond Demi" charset="0"/>
                <a:ea typeface="Ranelte Cond Demi" charset="0"/>
                <a:cs typeface="Ranelte Cond Demi" charset="0"/>
              </a:rPr>
              <a:t>U11 B</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1260" y="0"/>
            <a:ext cx="748769" cy="748769"/>
          </a:xfrm>
          <a:prstGeom prst="rect">
            <a:avLst/>
          </a:prstGeom>
        </p:spPr>
      </p:pic>
      <p:graphicFrame>
        <p:nvGraphicFramePr>
          <p:cNvPr id="9" name="טבלה 8"/>
          <p:cNvGraphicFramePr>
            <a:graphicFrameLocks noGrp="1"/>
          </p:cNvGraphicFramePr>
          <p:nvPr>
            <p:extLst/>
          </p:nvPr>
        </p:nvGraphicFramePr>
        <p:xfrm>
          <a:off x="261261" y="588563"/>
          <a:ext cx="11486601" cy="6294366"/>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60209">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634157">
                <a:tc>
                  <a:txBody>
                    <a:bodyPr/>
                    <a:lstStyle/>
                    <a:p>
                      <a:pPr rtl="1"/>
                      <a:r>
                        <a:rPr lang="he-IL" dirty="0" smtClean="0"/>
                        <a:t>30' כניסה לאימון עם כדורים + קואורדינציה.</a:t>
                      </a:r>
                    </a:p>
                    <a:p>
                      <a:pPr rtl="1"/>
                      <a:endParaRPr lang="he-IL" dirty="0" smtClean="0"/>
                    </a:p>
                    <a:p>
                      <a:pPr rtl="1"/>
                      <a:r>
                        <a:rPr lang="he-IL" dirty="0" smtClean="0"/>
                        <a:t>25'</a:t>
                      </a:r>
                      <a:r>
                        <a:rPr lang="he-IL" baseline="0" dirty="0" smtClean="0"/>
                        <a:t> מסלולי טכניקה דגש דאבל פס וסיומות.</a:t>
                      </a:r>
                    </a:p>
                    <a:p>
                      <a:pPr rtl="1"/>
                      <a:endParaRPr lang="he-IL" baseline="0" dirty="0" smtClean="0"/>
                    </a:p>
                    <a:p>
                      <a:pPr rtl="1"/>
                      <a:r>
                        <a:rPr lang="he-IL" baseline="0" dirty="0" smtClean="0"/>
                        <a:t>20' משחקונים עם יתרון מספרי בהתקפה.</a:t>
                      </a:r>
                    </a:p>
                    <a:p>
                      <a:pPr rtl="1"/>
                      <a:endParaRPr lang="he-IL" baseline="0" dirty="0" smtClean="0"/>
                    </a:p>
                    <a:p>
                      <a:pPr rtl="1"/>
                      <a:r>
                        <a:rPr lang="he-IL" baseline="0" dirty="0" smtClean="0"/>
                        <a:t>25' משחק לפי תפקידים דגש הנעת כדור וזוויות גוף נכונות.</a:t>
                      </a:r>
                      <a:r>
                        <a:rPr lang="en-US" dirty="0" smtClean="0"/>
                        <a:t>     </a:t>
                      </a:r>
                      <a:endParaRPr lang="he-IL" dirty="0"/>
                    </a:p>
                  </a:txBody>
                  <a:tcPr/>
                </a:tc>
                <a:tc>
                  <a:txBody>
                    <a:bodyPr/>
                    <a:lstStyle/>
                    <a:p>
                      <a:pPr rtl="1"/>
                      <a:r>
                        <a:rPr lang="he-IL" sz="3600" dirty="0" smtClean="0"/>
                        <a:t>   </a:t>
                      </a:r>
                      <a:r>
                        <a:rPr lang="he-IL" sz="3600" baseline="0" dirty="0" smtClean="0"/>
                        <a:t> ח</a:t>
                      </a:r>
                    </a:p>
                    <a:p>
                      <a:pPr rtl="1"/>
                      <a:r>
                        <a:rPr lang="he-IL" sz="3600" baseline="0" dirty="0" smtClean="0"/>
                        <a:t>    ו</a:t>
                      </a:r>
                    </a:p>
                    <a:p>
                      <a:pPr rtl="1"/>
                      <a:r>
                        <a:rPr lang="he-IL" sz="3600" baseline="0" dirty="0" smtClean="0"/>
                        <a:t>    פ</a:t>
                      </a:r>
                    </a:p>
                    <a:p>
                      <a:pPr rtl="1"/>
                      <a:r>
                        <a:rPr lang="he-IL" sz="3600" baseline="0" dirty="0" smtClean="0"/>
                        <a:t>    ש</a:t>
                      </a:r>
                      <a:endParaRPr lang="he-IL" sz="3600" dirty="0" smtClean="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30'</a:t>
                      </a:r>
                      <a:r>
                        <a:rPr lang="he-IL" baseline="0" dirty="0" smtClean="0"/>
                        <a:t> </a:t>
                      </a:r>
                      <a:r>
                        <a:rPr lang="he-IL" dirty="0" smtClean="0"/>
                        <a:t>כניסה לאימון</a:t>
                      </a:r>
                      <a:r>
                        <a:rPr lang="he-IL" baseline="0" dirty="0" smtClean="0"/>
                        <a:t> + קואורדינציה</a:t>
                      </a:r>
                      <a:r>
                        <a:rPr lang="he-IL" dirty="0" smtClean="0"/>
                        <a:t>.</a:t>
                      </a:r>
                    </a:p>
                    <a:p>
                      <a:pPr rtl="1"/>
                      <a:endParaRPr lang="he-IL" dirty="0" smtClean="0"/>
                    </a:p>
                    <a:p>
                      <a:pPr rtl="1"/>
                      <a:r>
                        <a:rPr lang="he-IL" dirty="0" smtClean="0"/>
                        <a:t>20'</a:t>
                      </a:r>
                      <a:r>
                        <a:rPr lang="he-IL" baseline="0" dirty="0" smtClean="0"/>
                        <a:t> תרגול שיפור יכולות אישיות דגש רגל חלשה.</a:t>
                      </a:r>
                    </a:p>
                    <a:p>
                      <a:pPr rtl="1"/>
                      <a:endParaRPr lang="he-IL" baseline="0" dirty="0" smtClean="0"/>
                    </a:p>
                    <a:p>
                      <a:pPr rtl="1"/>
                      <a:r>
                        <a:rPr lang="he-IL" baseline="0" dirty="0" smtClean="0"/>
                        <a:t>15' תרגול הרמות וסיומות מול השער.</a:t>
                      </a:r>
                    </a:p>
                    <a:p>
                      <a:pPr rtl="1"/>
                      <a:endParaRPr lang="he-IL" baseline="0" dirty="0" smtClean="0"/>
                    </a:p>
                    <a:p>
                      <a:pPr rtl="1"/>
                      <a:r>
                        <a:rPr lang="he-IL" baseline="0" dirty="0" smtClean="0"/>
                        <a:t>25 משחק טכני טקטי לפי עמדות.</a:t>
                      </a:r>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30' כניסה לאימון.</a:t>
                      </a:r>
                    </a:p>
                    <a:p>
                      <a:pPr rtl="1"/>
                      <a:endParaRPr lang="he-IL" dirty="0" smtClean="0"/>
                    </a:p>
                    <a:p>
                      <a:pPr rtl="1"/>
                      <a:r>
                        <a:rPr lang="he-IL" dirty="0" smtClean="0"/>
                        <a:t>25' תרגול הגנה  אישית וקבוצתית</a:t>
                      </a:r>
                      <a:r>
                        <a:rPr lang="he-IL" baseline="0" dirty="0" smtClean="0"/>
                        <a:t>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15' משחקון 5</a:t>
                      </a:r>
                      <a:r>
                        <a:rPr lang="en-US" baseline="0" dirty="0" smtClean="0"/>
                        <a:t>X</a:t>
                      </a:r>
                      <a:r>
                        <a:rPr lang="he-IL" baseline="0" dirty="0" smtClean="0"/>
                        <a:t>5 .</a:t>
                      </a:r>
                    </a:p>
                    <a:p>
                      <a:pPr rtl="1"/>
                      <a:endParaRPr lang="he-IL" baseline="0" dirty="0" smtClean="0"/>
                    </a:p>
                    <a:p>
                      <a:pPr rtl="1"/>
                      <a:r>
                        <a:rPr lang="he-IL" baseline="0" dirty="0" smtClean="0"/>
                        <a:t>20' משחק חופשי לפי עמדות.</a:t>
                      </a:r>
                      <a:endParaRPr lang="he-IL" dirty="0" smtClean="0"/>
                    </a:p>
                    <a:p>
                      <a:pPr rtl="1"/>
                      <a:endParaRPr lang="he-IL" dirty="0" smtClean="0"/>
                    </a:p>
                    <a:p>
                      <a:pPr rtl="1"/>
                      <a:endParaRPr lang="he-IL"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08821479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ב'-</a:t>
            </a:r>
            <a:r>
              <a:rPr lang="en-US" sz="1400" b="1" dirty="0" smtClean="0">
                <a:solidFill>
                  <a:schemeClr val="bg1"/>
                </a:solidFill>
                <a:latin typeface="Ranelte Cond Demi" charset="0"/>
                <a:ea typeface="Ranelte Cond Demi" charset="0"/>
                <a:cs typeface="Ranelte Cond Demi" charset="0"/>
              </a:rPr>
              <a:t>U10</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9800" y="0"/>
            <a:ext cx="740229" cy="740229"/>
          </a:xfrm>
          <a:prstGeom prst="rect">
            <a:avLst/>
          </a:prstGeom>
        </p:spPr>
      </p:pic>
      <p:graphicFrame>
        <p:nvGraphicFramePr>
          <p:cNvPr id="9" name="טבלה 8"/>
          <p:cNvGraphicFramePr>
            <a:graphicFrameLocks noGrp="1"/>
          </p:cNvGraphicFramePr>
          <p:nvPr>
            <p:extLst/>
          </p:nvPr>
        </p:nvGraphicFramePr>
        <p:xfrm>
          <a:off x="370672" y="615189"/>
          <a:ext cx="11486601" cy="6267739"/>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57416">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610323">
                <a:tc>
                  <a:txBody>
                    <a:bodyPr/>
                    <a:lstStyle/>
                    <a:p>
                      <a:pPr algn="ctr" rtl="1"/>
                      <a:r>
                        <a:rPr lang="he-IL" sz="3600" dirty="0" smtClean="0"/>
                        <a:t>ח</a:t>
                      </a:r>
                    </a:p>
                    <a:p>
                      <a:pPr algn="ctr" rtl="1"/>
                      <a:r>
                        <a:rPr lang="he-IL" sz="3600" dirty="0" smtClean="0"/>
                        <a:t>ו</a:t>
                      </a:r>
                    </a:p>
                    <a:p>
                      <a:pPr algn="ctr" rtl="1"/>
                      <a:r>
                        <a:rPr lang="he-IL" sz="3600" dirty="0" smtClean="0"/>
                        <a:t>פ</a:t>
                      </a:r>
                    </a:p>
                    <a:p>
                      <a:pPr algn="ctr" rtl="1"/>
                      <a:r>
                        <a:rPr lang="he-IL" sz="3600" dirty="0" smtClean="0"/>
                        <a:t>ש</a:t>
                      </a:r>
                      <a:endParaRPr lang="he-IL" sz="3600" dirty="0"/>
                    </a:p>
                  </a:txBody>
                  <a:tcPr/>
                </a:tc>
                <a:tc>
                  <a:txBody>
                    <a:bodyPr/>
                    <a:lstStyle/>
                    <a:p>
                      <a:pPr rtl="1"/>
                      <a:r>
                        <a:rPr lang="he-IL" dirty="0" smtClean="0"/>
                        <a:t>30'</a:t>
                      </a:r>
                      <a:r>
                        <a:rPr lang="he-IL" baseline="0" dirty="0" smtClean="0"/>
                        <a:t> כניסה לאימון + טכניקה.</a:t>
                      </a:r>
                    </a:p>
                    <a:p>
                      <a:pPr rtl="1"/>
                      <a:endParaRPr lang="he-IL" baseline="0" dirty="0" smtClean="0"/>
                    </a:p>
                    <a:p>
                      <a:pPr rtl="1"/>
                      <a:r>
                        <a:rPr lang="he-IL" baseline="0" dirty="0" smtClean="0"/>
                        <a:t>25' טכניקה במסלולים דגש  פס בשתי רגליים ופתיחת גוף  בקבלת כדור.</a:t>
                      </a:r>
                    </a:p>
                    <a:p>
                      <a:pPr rtl="1"/>
                      <a:endParaRPr lang="he-IL" baseline="0" dirty="0" smtClean="0"/>
                    </a:p>
                    <a:p>
                      <a:pPr rtl="1"/>
                      <a:r>
                        <a:rPr lang="he-IL" baseline="0" dirty="0" smtClean="0"/>
                        <a:t>25' תרגול הגנה אישית וקבוצתית</a:t>
                      </a:r>
                    </a:p>
                    <a:p>
                      <a:pPr rtl="1"/>
                      <a:r>
                        <a:rPr lang="he-IL" baseline="0" dirty="0" smtClean="0"/>
                        <a:t>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25' משחק דגש הנעת כדור והגנה אישית וקבוצתית.</a:t>
                      </a:r>
                    </a:p>
                    <a:p>
                      <a:pPr rtl="1"/>
                      <a:endParaRPr lang="he-IL" baseline="0" dirty="0" smtClean="0"/>
                    </a:p>
                  </a:txBody>
                  <a:tcPr/>
                </a:tc>
                <a:tc>
                  <a:txBody>
                    <a:bodyPr/>
                    <a:lstStyle/>
                    <a:p>
                      <a:pPr rtl="1"/>
                      <a:r>
                        <a:rPr lang="he-IL" dirty="0" smtClean="0"/>
                        <a:t>30' כניסה לאימון עם כדורים.</a:t>
                      </a:r>
                    </a:p>
                    <a:p>
                      <a:pPr rtl="1"/>
                      <a:endParaRPr lang="he-IL" dirty="0" smtClean="0"/>
                    </a:p>
                    <a:p>
                      <a:pPr rtl="1"/>
                      <a:r>
                        <a:rPr lang="he-IL" dirty="0" smtClean="0"/>
                        <a:t>25' תרגול התקפה עם יתרון מספרי.</a:t>
                      </a:r>
                    </a:p>
                    <a:p>
                      <a:pPr rtl="1"/>
                      <a:endParaRPr lang="he-IL" dirty="0" smtClean="0"/>
                    </a:p>
                    <a:p>
                      <a:pPr rtl="1"/>
                      <a:r>
                        <a:rPr lang="he-IL" dirty="0" smtClean="0"/>
                        <a:t>25' תרגול של סיומות מול השער.</a:t>
                      </a:r>
                    </a:p>
                    <a:p>
                      <a:pPr rtl="1"/>
                      <a:endParaRPr lang="he-IL" dirty="0" smtClean="0"/>
                    </a:p>
                    <a:p>
                      <a:pPr rtl="1"/>
                      <a:r>
                        <a:rPr lang="he-IL" dirty="0" smtClean="0"/>
                        <a:t>25' משחק דגש משחק התקפה נכון.</a:t>
                      </a:r>
                    </a:p>
                    <a:p>
                      <a:pPr rtl="1"/>
                      <a:endParaRPr lang="he-IL" dirty="0" smtClean="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30' כניסה לאימון עם כדורים.</a:t>
                      </a:r>
                    </a:p>
                    <a:p>
                      <a:pPr rtl="1"/>
                      <a:endParaRPr lang="he-IL" dirty="0" smtClean="0"/>
                    </a:p>
                    <a:p>
                      <a:pPr rtl="1"/>
                      <a:r>
                        <a:rPr lang="he-IL" dirty="0" smtClean="0"/>
                        <a:t>30' תחנות משחקי חשיבה.</a:t>
                      </a:r>
                    </a:p>
                    <a:p>
                      <a:pPr rtl="1"/>
                      <a:endParaRPr lang="he-IL" dirty="0" smtClean="0"/>
                    </a:p>
                    <a:p>
                      <a:pPr rtl="1"/>
                      <a:r>
                        <a:rPr lang="he-IL" dirty="0" smtClean="0"/>
                        <a:t>30' משחק דגש שיפור השחקן</a:t>
                      </a:r>
                      <a:r>
                        <a:rPr lang="he-IL" baseline="0" dirty="0" smtClean="0"/>
                        <a:t> בעמדה.</a:t>
                      </a:r>
                    </a:p>
                    <a:p>
                      <a:pPr rtl="1"/>
                      <a:endParaRPr lang="he-IL" baseline="0" dirty="0" smtClean="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endParaRPr lang="he-IL"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68548084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ב' 2-</a:t>
            </a:r>
            <a:r>
              <a:rPr lang="en-US" sz="1400" b="1" dirty="0" smtClean="0">
                <a:solidFill>
                  <a:schemeClr val="bg1"/>
                </a:solidFill>
                <a:latin typeface="Ranelte Cond Demi" charset="0"/>
                <a:ea typeface="Ranelte Cond Demi" charset="0"/>
                <a:cs typeface="Ranelte Cond Demi" charset="0"/>
              </a:rPr>
              <a:t>U10 B</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61260" y="-22405"/>
            <a:ext cx="748769" cy="748769"/>
          </a:xfrm>
          <a:prstGeom prst="rect">
            <a:avLst/>
          </a:prstGeom>
        </p:spPr>
      </p:pic>
      <p:graphicFrame>
        <p:nvGraphicFramePr>
          <p:cNvPr id="9" name="טבלה 8"/>
          <p:cNvGraphicFramePr>
            <a:graphicFrameLocks noGrp="1"/>
          </p:cNvGraphicFramePr>
          <p:nvPr>
            <p:extLst/>
          </p:nvPr>
        </p:nvGraphicFramePr>
        <p:xfrm>
          <a:off x="261261" y="628147"/>
          <a:ext cx="11486601" cy="6254782"/>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56057">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598725">
                <a:tc>
                  <a:txBody>
                    <a:bodyPr/>
                    <a:lstStyle/>
                    <a:p>
                      <a:pPr rtl="1"/>
                      <a:r>
                        <a:rPr lang="en-US" dirty="0" smtClean="0"/>
                        <a:t>     </a:t>
                      </a:r>
                      <a:r>
                        <a:rPr lang="he-IL" sz="3600" dirty="0" smtClean="0"/>
                        <a:t>   ח</a:t>
                      </a:r>
                    </a:p>
                    <a:p>
                      <a:pPr rtl="1"/>
                      <a:r>
                        <a:rPr lang="he-IL" sz="3600" dirty="0" smtClean="0"/>
                        <a:t>     ו</a:t>
                      </a:r>
                    </a:p>
                    <a:p>
                      <a:pPr rtl="1"/>
                      <a:r>
                        <a:rPr lang="he-IL" sz="3600" dirty="0" smtClean="0"/>
                        <a:t>     פ</a:t>
                      </a:r>
                    </a:p>
                    <a:p>
                      <a:pPr rtl="1"/>
                      <a:r>
                        <a:rPr lang="he-IL" sz="3600" dirty="0" smtClean="0"/>
                        <a:t>     ש</a:t>
                      </a:r>
                      <a:r>
                        <a:rPr lang="en-US" dirty="0" smtClean="0"/>
                        <a:t>  </a:t>
                      </a:r>
                      <a:endParaRPr lang="he-IL" dirty="0"/>
                    </a:p>
                  </a:txBody>
                  <a:tcPr/>
                </a:tc>
                <a:tc>
                  <a:txBody>
                    <a:bodyPr/>
                    <a:lstStyle/>
                    <a:p>
                      <a:pPr rtl="1"/>
                      <a:r>
                        <a:rPr lang="he-IL" dirty="0" smtClean="0"/>
                        <a:t>30'</a:t>
                      </a:r>
                      <a:r>
                        <a:rPr lang="he-IL" baseline="0" dirty="0" smtClean="0"/>
                        <a:t> כניסה לאימון + טכניקה.</a:t>
                      </a:r>
                    </a:p>
                    <a:p>
                      <a:pPr rtl="1"/>
                      <a:endParaRPr lang="he-IL" baseline="0" dirty="0" smtClean="0"/>
                    </a:p>
                    <a:p>
                      <a:pPr rtl="1"/>
                      <a:r>
                        <a:rPr lang="he-IL" baseline="0" dirty="0" smtClean="0"/>
                        <a:t>25' טכניקה במסלולים דגש  פס בשתי רגליים ופתיחת גוף  בקבלת כדור.</a:t>
                      </a:r>
                    </a:p>
                    <a:p>
                      <a:pPr rtl="1"/>
                      <a:endParaRPr lang="he-IL" baseline="0" dirty="0" smtClean="0"/>
                    </a:p>
                    <a:p>
                      <a:pPr rtl="1"/>
                      <a:r>
                        <a:rPr lang="he-IL" baseline="0" dirty="0" smtClean="0"/>
                        <a:t>25' תרגול הגנה אישית וקבוצתית</a:t>
                      </a:r>
                    </a:p>
                    <a:p>
                      <a:pPr rtl="1"/>
                      <a:r>
                        <a:rPr lang="he-IL" baseline="0" dirty="0" smtClean="0"/>
                        <a:t>1</a:t>
                      </a:r>
                      <a:r>
                        <a:rPr lang="en-US" baseline="0" dirty="0" smtClean="0"/>
                        <a:t>X</a:t>
                      </a:r>
                      <a:r>
                        <a:rPr lang="he-IL" baseline="0" dirty="0" smtClean="0"/>
                        <a:t>1 2</a:t>
                      </a:r>
                      <a:r>
                        <a:rPr lang="en-US" baseline="0" dirty="0" smtClean="0"/>
                        <a:t>X</a:t>
                      </a:r>
                      <a:r>
                        <a:rPr lang="he-IL" baseline="0" dirty="0" smtClean="0"/>
                        <a:t>2 3</a:t>
                      </a:r>
                      <a:r>
                        <a:rPr lang="en-US" baseline="0" dirty="0" smtClean="0"/>
                        <a:t>X</a:t>
                      </a:r>
                      <a:r>
                        <a:rPr lang="he-IL" baseline="0" dirty="0" smtClean="0"/>
                        <a:t>3.</a:t>
                      </a:r>
                    </a:p>
                    <a:p>
                      <a:pPr rtl="1"/>
                      <a:endParaRPr lang="he-IL" baseline="0" dirty="0" smtClean="0"/>
                    </a:p>
                    <a:p>
                      <a:pPr rtl="1"/>
                      <a:r>
                        <a:rPr lang="he-IL" baseline="0" dirty="0" smtClean="0"/>
                        <a:t>25' משחק דגש הנעת כדור והגנה אישית וקבוצתית.</a:t>
                      </a:r>
                      <a:endParaRPr lang="he-IL" dirty="0" smtClean="0"/>
                    </a:p>
                    <a:p>
                      <a:pPr rtl="1"/>
                      <a:endParaRPr lang="he-IL" dirty="0"/>
                    </a:p>
                  </a:txBody>
                  <a:tcPr/>
                </a:tc>
                <a:tc>
                  <a:txBody>
                    <a:bodyPr/>
                    <a:lstStyle/>
                    <a:p>
                      <a:pPr rtl="1"/>
                      <a:r>
                        <a:rPr lang="he-IL" dirty="0" smtClean="0"/>
                        <a:t>30' כניסה לאימון עם כדורים.</a:t>
                      </a:r>
                    </a:p>
                    <a:p>
                      <a:pPr rtl="1"/>
                      <a:endParaRPr lang="he-IL" dirty="0" smtClean="0"/>
                    </a:p>
                    <a:p>
                      <a:pPr rtl="1"/>
                      <a:r>
                        <a:rPr lang="he-IL" dirty="0" smtClean="0"/>
                        <a:t>25' תרגול התקפה עם יתרון מספרי.</a:t>
                      </a:r>
                    </a:p>
                    <a:p>
                      <a:pPr rtl="1"/>
                      <a:endParaRPr lang="he-IL" dirty="0" smtClean="0"/>
                    </a:p>
                    <a:p>
                      <a:pPr rtl="1"/>
                      <a:r>
                        <a:rPr lang="he-IL" dirty="0" smtClean="0"/>
                        <a:t>25' תרגול של סיומות מול השער.</a:t>
                      </a:r>
                    </a:p>
                    <a:p>
                      <a:pPr rtl="1"/>
                      <a:endParaRPr lang="he-IL" dirty="0" smtClean="0"/>
                    </a:p>
                    <a:p>
                      <a:pPr rtl="1"/>
                      <a:r>
                        <a:rPr lang="he-IL" dirty="0" smtClean="0"/>
                        <a:t>25' משחק דגש משחק התקפה נכון.</a:t>
                      </a:r>
                    </a:p>
                    <a:p>
                      <a:pPr rtl="1"/>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30' כניסה לאימון עם כדורים.</a:t>
                      </a:r>
                    </a:p>
                    <a:p>
                      <a:pPr rtl="1"/>
                      <a:endParaRPr lang="he-IL" dirty="0" smtClean="0"/>
                    </a:p>
                    <a:p>
                      <a:pPr rtl="1"/>
                      <a:r>
                        <a:rPr lang="he-IL" dirty="0" smtClean="0"/>
                        <a:t>30' תחנות משחקי חשיבה.</a:t>
                      </a:r>
                    </a:p>
                    <a:p>
                      <a:pPr rtl="1"/>
                      <a:endParaRPr lang="he-IL" dirty="0" smtClean="0"/>
                    </a:p>
                    <a:p>
                      <a:pPr rtl="1"/>
                      <a:r>
                        <a:rPr lang="he-IL" dirty="0" smtClean="0"/>
                        <a:t>30' משחק דגש שיפור השחקן</a:t>
                      </a:r>
                      <a:r>
                        <a:rPr lang="he-IL" baseline="0" dirty="0" smtClean="0"/>
                        <a:t> בעמדה.</a:t>
                      </a:r>
                    </a:p>
                    <a:p>
                      <a:pPr rtl="1"/>
                      <a:endParaRPr lang="he-IL" baseline="0" dirty="0" smtClean="0"/>
                    </a:p>
                    <a:p>
                      <a:pPr rtl="1"/>
                      <a:endParaRPr lang="he-IL"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tc>
                  <a:txBody>
                    <a:bodyPr/>
                    <a:lstStyle/>
                    <a:p>
                      <a:pPr rtl="1"/>
                      <a:r>
                        <a:rPr lang="he-IL" sz="3600" baseline="0" dirty="0" smtClean="0"/>
                        <a:t>    ח</a:t>
                      </a:r>
                    </a:p>
                    <a:p>
                      <a:pPr rtl="1"/>
                      <a:r>
                        <a:rPr lang="he-IL" sz="3600" baseline="0" dirty="0" smtClean="0"/>
                        <a:t>    ו</a:t>
                      </a:r>
                    </a:p>
                    <a:p>
                      <a:pPr rtl="1"/>
                      <a:r>
                        <a:rPr lang="he-IL" sz="3600" baseline="0" dirty="0" smtClean="0"/>
                        <a:t>    פ</a:t>
                      </a:r>
                    </a:p>
                    <a:p>
                      <a:pPr rtl="1"/>
                      <a:r>
                        <a:rPr lang="he-IL" sz="3600" baseline="0" dirty="0" smtClean="0"/>
                        <a:t>    ש</a:t>
                      </a:r>
                      <a:endParaRPr lang="he-IL" sz="3600" dirty="0" smtClean="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123639368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ג'-</a:t>
            </a:r>
            <a:r>
              <a:rPr lang="en-US" sz="1400" b="1" dirty="0" smtClean="0">
                <a:solidFill>
                  <a:schemeClr val="bg1"/>
                </a:solidFill>
                <a:latin typeface="Ranelte Cond Demi" charset="0"/>
                <a:ea typeface="Ranelte Cond Demi" charset="0"/>
                <a:cs typeface="Ranelte Cond Demi" charset="0"/>
              </a:rPr>
              <a:t>U9</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14502" y="0"/>
            <a:ext cx="795528" cy="795528"/>
          </a:xfrm>
          <a:prstGeom prst="rect">
            <a:avLst/>
          </a:prstGeom>
        </p:spPr>
      </p:pic>
      <p:graphicFrame>
        <p:nvGraphicFramePr>
          <p:cNvPr id="9" name="טבלה 8"/>
          <p:cNvGraphicFramePr>
            <a:graphicFrameLocks noGrp="1"/>
          </p:cNvGraphicFramePr>
          <p:nvPr>
            <p:extLst/>
          </p:nvPr>
        </p:nvGraphicFramePr>
        <p:xfrm>
          <a:off x="214502" y="628147"/>
          <a:ext cx="11533361" cy="5909813"/>
        </p:xfrm>
        <a:graphic>
          <a:graphicData uri="http://schemas.openxmlformats.org/drawingml/2006/table">
            <a:tbl>
              <a:tblPr rtl="1" firstRow="1" bandRow="1">
                <a:tableStyleId>{5C22544A-7EE6-4342-B048-85BDC9FD1C3A}</a:tableStyleId>
              </a:tblPr>
              <a:tblGrid>
                <a:gridCol w="1647623">
                  <a:extLst>
                    <a:ext uri="{9D8B030D-6E8A-4147-A177-3AD203B41FA5}">
                      <a16:colId xmlns:a16="http://schemas.microsoft.com/office/drawing/2014/main" val="3817709850"/>
                    </a:ext>
                  </a:extLst>
                </a:gridCol>
                <a:gridCol w="1647623">
                  <a:extLst>
                    <a:ext uri="{9D8B030D-6E8A-4147-A177-3AD203B41FA5}">
                      <a16:colId xmlns:a16="http://schemas.microsoft.com/office/drawing/2014/main" val="2987761488"/>
                    </a:ext>
                  </a:extLst>
                </a:gridCol>
                <a:gridCol w="1647623">
                  <a:extLst>
                    <a:ext uri="{9D8B030D-6E8A-4147-A177-3AD203B41FA5}">
                      <a16:colId xmlns:a16="http://schemas.microsoft.com/office/drawing/2014/main" val="2579188692"/>
                    </a:ext>
                  </a:extLst>
                </a:gridCol>
                <a:gridCol w="1647623">
                  <a:extLst>
                    <a:ext uri="{9D8B030D-6E8A-4147-A177-3AD203B41FA5}">
                      <a16:colId xmlns:a16="http://schemas.microsoft.com/office/drawing/2014/main" val="3894012856"/>
                    </a:ext>
                  </a:extLst>
                </a:gridCol>
                <a:gridCol w="1647623">
                  <a:extLst>
                    <a:ext uri="{9D8B030D-6E8A-4147-A177-3AD203B41FA5}">
                      <a16:colId xmlns:a16="http://schemas.microsoft.com/office/drawing/2014/main" val="1284797901"/>
                    </a:ext>
                  </a:extLst>
                </a:gridCol>
                <a:gridCol w="1647623">
                  <a:extLst>
                    <a:ext uri="{9D8B030D-6E8A-4147-A177-3AD203B41FA5}">
                      <a16:colId xmlns:a16="http://schemas.microsoft.com/office/drawing/2014/main" val="3614160906"/>
                    </a:ext>
                  </a:extLst>
                </a:gridCol>
                <a:gridCol w="1647623">
                  <a:extLst>
                    <a:ext uri="{9D8B030D-6E8A-4147-A177-3AD203B41FA5}">
                      <a16:colId xmlns:a16="http://schemas.microsoft.com/office/drawing/2014/main" val="3015590243"/>
                    </a:ext>
                  </a:extLst>
                </a:gridCol>
              </a:tblGrid>
              <a:tr h="619874">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289939">
                <a:tc>
                  <a:txBody>
                    <a:bodyPr/>
                    <a:lstStyle/>
                    <a:p>
                      <a:pPr rtl="1"/>
                      <a:r>
                        <a:rPr lang="he-IL" dirty="0" smtClean="0"/>
                        <a:t>35'</a:t>
                      </a:r>
                      <a:r>
                        <a:rPr lang="en-US" dirty="0" smtClean="0"/>
                        <a:t> </a:t>
                      </a:r>
                      <a:r>
                        <a:rPr lang="he-IL" dirty="0" smtClean="0"/>
                        <a:t>לימוד</a:t>
                      </a:r>
                      <a:r>
                        <a:rPr lang="he-IL" baseline="0" dirty="0" smtClean="0"/>
                        <a:t> ותרגול חימום טכני קואורדינטיבי.</a:t>
                      </a:r>
                    </a:p>
                    <a:p>
                      <a:pPr rtl="1"/>
                      <a:endParaRPr lang="he-IL" baseline="0" dirty="0" smtClean="0"/>
                    </a:p>
                    <a:p>
                      <a:pPr rtl="1"/>
                      <a:r>
                        <a:rPr lang="he-IL" baseline="0" dirty="0" smtClean="0"/>
                        <a:t>30' טכניקה במסלולים. ובחלקי קבוצה דגש דיוק.</a:t>
                      </a:r>
                    </a:p>
                    <a:p>
                      <a:pPr rtl="1"/>
                      <a:endParaRPr lang="he-IL" baseline="0" dirty="0" smtClean="0"/>
                    </a:p>
                    <a:p>
                      <a:pPr rtl="1"/>
                      <a:r>
                        <a:rPr lang="he-IL" baseline="0" dirty="0" smtClean="0"/>
                        <a:t>30</a:t>
                      </a:r>
                      <a:r>
                        <a:rPr lang="he-IL" dirty="0" smtClean="0"/>
                        <a:t>' לימוד ותרגול הגנה אישית 1</a:t>
                      </a:r>
                      <a:r>
                        <a:rPr lang="en-US" dirty="0" smtClean="0"/>
                        <a:t>X</a:t>
                      </a:r>
                      <a:r>
                        <a:rPr lang="he-IL" dirty="0" smtClean="0"/>
                        <a:t>1 2</a:t>
                      </a:r>
                      <a:r>
                        <a:rPr lang="en-US" dirty="0" smtClean="0"/>
                        <a:t>X</a:t>
                      </a:r>
                      <a:r>
                        <a:rPr lang="he-IL" dirty="0" smtClean="0"/>
                        <a:t>2</a:t>
                      </a:r>
                    </a:p>
                    <a:p>
                      <a:pPr rtl="1"/>
                      <a:r>
                        <a:rPr lang="he-IL" dirty="0" smtClean="0"/>
                        <a:t>3</a:t>
                      </a:r>
                      <a:r>
                        <a:rPr lang="en-US" dirty="0" smtClean="0"/>
                        <a:t>X</a:t>
                      </a:r>
                      <a:r>
                        <a:rPr lang="he-IL" dirty="0" smtClean="0"/>
                        <a:t>3. </a:t>
                      </a:r>
                    </a:p>
                    <a:p>
                      <a:pPr rtl="1"/>
                      <a:r>
                        <a:rPr lang="he-IL" dirty="0" smtClean="0"/>
                        <a:t> </a:t>
                      </a:r>
                    </a:p>
                    <a:p>
                      <a:pPr rtl="1"/>
                      <a:r>
                        <a:rPr lang="he-IL" dirty="0" smtClean="0"/>
                        <a:t>25'</a:t>
                      </a:r>
                      <a:r>
                        <a:rPr lang="he-IL" baseline="0" dirty="0" smtClean="0"/>
                        <a:t> משחק חופשי.</a:t>
                      </a:r>
                      <a:endParaRPr lang="he-IL" dirty="0" smtClean="0"/>
                    </a:p>
                    <a:p>
                      <a:pPr rtl="1"/>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endParaRPr lang="he-IL" sz="3600" dirty="0"/>
                    </a:p>
                  </a:txBody>
                  <a:tcPr/>
                </a:tc>
                <a:tc>
                  <a:txBody>
                    <a:bodyPr/>
                    <a:lstStyle/>
                    <a:p>
                      <a:pPr rtl="1"/>
                      <a:r>
                        <a:rPr lang="he-IL" dirty="0" smtClean="0"/>
                        <a:t>35' לימוד ותרגול חימום טכני קואורדינטיבי.</a:t>
                      </a:r>
                    </a:p>
                    <a:p>
                      <a:pPr rtl="1"/>
                      <a:endParaRPr lang="he-IL" dirty="0" smtClean="0"/>
                    </a:p>
                    <a:p>
                      <a:pPr rtl="1"/>
                      <a:r>
                        <a:rPr lang="he-IL" dirty="0" smtClean="0"/>
                        <a:t>30' תרגול טכני לפי נושא</a:t>
                      </a:r>
                      <a:r>
                        <a:rPr lang="he-IL" baseline="0" dirty="0" smtClean="0"/>
                        <a:t> שבועי.</a:t>
                      </a:r>
                    </a:p>
                    <a:p>
                      <a:pPr rtl="1"/>
                      <a:endParaRPr lang="he-IL" baseline="0" dirty="0" smtClean="0"/>
                    </a:p>
                    <a:p>
                      <a:pPr rtl="1"/>
                      <a:r>
                        <a:rPr lang="he-IL" baseline="0" dirty="0" smtClean="0"/>
                        <a:t>30' תרגול התקפה ביתרון מספרי.</a:t>
                      </a:r>
                    </a:p>
                    <a:p>
                      <a:pPr rtl="1"/>
                      <a:endParaRPr lang="he-IL" baseline="0" dirty="0" smtClean="0"/>
                    </a:p>
                    <a:p>
                      <a:pPr rtl="1"/>
                      <a:r>
                        <a:rPr lang="he-IL" baseline="0" dirty="0" smtClean="0"/>
                        <a:t>25' משחק חופשי.</a:t>
                      </a:r>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tc>
                  <a:txBody>
                    <a:bodyPr/>
                    <a:lstStyle/>
                    <a:p>
                      <a:pPr rtl="1"/>
                      <a:r>
                        <a:rPr lang="he-IL" dirty="0" smtClean="0"/>
                        <a:t>30' כניסה לאימון.</a:t>
                      </a:r>
                    </a:p>
                    <a:p>
                      <a:pPr rtl="1"/>
                      <a:endParaRPr lang="he-IL" dirty="0" smtClean="0"/>
                    </a:p>
                    <a:p>
                      <a:pPr rtl="1"/>
                      <a:r>
                        <a:rPr lang="he-IL" dirty="0" smtClean="0"/>
                        <a:t>30'</a:t>
                      </a:r>
                      <a:r>
                        <a:rPr lang="he-IL" baseline="0" dirty="0" smtClean="0"/>
                        <a:t> תרגול טכני דגש מסירה כפולה.</a:t>
                      </a:r>
                    </a:p>
                    <a:p>
                      <a:pPr rtl="1"/>
                      <a:endParaRPr lang="he-IL" baseline="0" dirty="0" smtClean="0"/>
                    </a:p>
                    <a:p>
                      <a:pPr rtl="1"/>
                      <a:r>
                        <a:rPr lang="he-IL" baseline="0" dirty="0" smtClean="0"/>
                        <a:t>15' משחק דגש מסירה כפולה.</a:t>
                      </a:r>
                    </a:p>
                    <a:p>
                      <a:pPr rtl="1"/>
                      <a:endParaRPr lang="he-IL" baseline="0" dirty="0" smtClean="0"/>
                    </a:p>
                    <a:p>
                      <a:pPr rtl="1"/>
                      <a:r>
                        <a:rPr lang="he-IL" baseline="0" dirty="0" smtClean="0"/>
                        <a:t>15' משחק לפי תפקידים</a:t>
                      </a:r>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208459975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99535"/>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טרום ג'-</a:t>
            </a:r>
            <a:r>
              <a:rPr lang="en-US" sz="1400" b="1" dirty="0" smtClean="0">
                <a:solidFill>
                  <a:schemeClr val="bg1"/>
                </a:solidFill>
                <a:latin typeface="Ranelte Cond Demi" charset="0"/>
                <a:ea typeface="Ranelte Cond Demi" charset="0"/>
                <a:cs typeface="Ranelte Cond Demi" charset="0"/>
              </a:rPr>
              <a:t>U9 B</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223646" y="-36576"/>
            <a:ext cx="786384" cy="786384"/>
          </a:xfrm>
          <a:prstGeom prst="rect">
            <a:avLst/>
          </a:prstGeom>
        </p:spPr>
      </p:pic>
      <p:graphicFrame>
        <p:nvGraphicFramePr>
          <p:cNvPr id="9" name="טבלה 8"/>
          <p:cNvGraphicFramePr>
            <a:graphicFrameLocks noGrp="1"/>
          </p:cNvGraphicFramePr>
          <p:nvPr>
            <p:extLst/>
          </p:nvPr>
        </p:nvGraphicFramePr>
        <p:xfrm>
          <a:off x="261261" y="658691"/>
          <a:ext cx="11486601" cy="5985949"/>
        </p:xfrm>
        <a:graphic>
          <a:graphicData uri="http://schemas.openxmlformats.org/drawingml/2006/table">
            <a:tbl>
              <a:tblPr rtl="1" firstRow="1" bandRow="1">
                <a:tableStyleId>{5C22544A-7EE6-4342-B048-85BDC9FD1C3A}</a:tableStyleId>
              </a:tblPr>
              <a:tblGrid>
                <a:gridCol w="1640943">
                  <a:extLst>
                    <a:ext uri="{9D8B030D-6E8A-4147-A177-3AD203B41FA5}">
                      <a16:colId xmlns:a16="http://schemas.microsoft.com/office/drawing/2014/main" val="3817709850"/>
                    </a:ext>
                  </a:extLst>
                </a:gridCol>
                <a:gridCol w="1640943">
                  <a:extLst>
                    <a:ext uri="{9D8B030D-6E8A-4147-A177-3AD203B41FA5}">
                      <a16:colId xmlns:a16="http://schemas.microsoft.com/office/drawing/2014/main" val="2987761488"/>
                    </a:ext>
                  </a:extLst>
                </a:gridCol>
                <a:gridCol w="1640943">
                  <a:extLst>
                    <a:ext uri="{9D8B030D-6E8A-4147-A177-3AD203B41FA5}">
                      <a16:colId xmlns:a16="http://schemas.microsoft.com/office/drawing/2014/main" val="2579188692"/>
                    </a:ext>
                  </a:extLst>
                </a:gridCol>
                <a:gridCol w="1640943">
                  <a:extLst>
                    <a:ext uri="{9D8B030D-6E8A-4147-A177-3AD203B41FA5}">
                      <a16:colId xmlns:a16="http://schemas.microsoft.com/office/drawing/2014/main" val="3894012856"/>
                    </a:ext>
                  </a:extLst>
                </a:gridCol>
                <a:gridCol w="1640943">
                  <a:extLst>
                    <a:ext uri="{9D8B030D-6E8A-4147-A177-3AD203B41FA5}">
                      <a16:colId xmlns:a16="http://schemas.microsoft.com/office/drawing/2014/main" val="1284797901"/>
                    </a:ext>
                  </a:extLst>
                </a:gridCol>
                <a:gridCol w="1640943">
                  <a:extLst>
                    <a:ext uri="{9D8B030D-6E8A-4147-A177-3AD203B41FA5}">
                      <a16:colId xmlns:a16="http://schemas.microsoft.com/office/drawing/2014/main" val="3614160906"/>
                    </a:ext>
                  </a:extLst>
                </a:gridCol>
                <a:gridCol w="1640943">
                  <a:extLst>
                    <a:ext uri="{9D8B030D-6E8A-4147-A177-3AD203B41FA5}">
                      <a16:colId xmlns:a16="http://schemas.microsoft.com/office/drawing/2014/main" val="3015590243"/>
                    </a:ext>
                  </a:extLst>
                </a:gridCol>
              </a:tblGrid>
              <a:tr h="654168">
                <a:tc>
                  <a:txBody>
                    <a:bodyPr/>
                    <a:lstStyle/>
                    <a:p>
                      <a:pPr rtl="1"/>
                      <a:r>
                        <a:rPr lang="he-IL" dirty="0" smtClean="0"/>
                        <a:t>יום א'</a:t>
                      </a:r>
                      <a:endParaRPr lang="he-IL" dirty="0"/>
                    </a:p>
                  </a:txBody>
                  <a:tcPr/>
                </a:tc>
                <a:tc>
                  <a:txBody>
                    <a:bodyPr/>
                    <a:lstStyle/>
                    <a:p>
                      <a:pPr rtl="1"/>
                      <a:r>
                        <a:rPr lang="he-IL" dirty="0" smtClean="0"/>
                        <a:t>יום ב'</a:t>
                      </a:r>
                      <a:endParaRPr lang="he-IL" dirty="0"/>
                    </a:p>
                  </a:txBody>
                  <a:tcPr/>
                </a:tc>
                <a:tc>
                  <a:txBody>
                    <a:bodyPr/>
                    <a:lstStyle/>
                    <a:p>
                      <a:pPr rtl="1"/>
                      <a:r>
                        <a:rPr lang="he-IL" dirty="0" smtClean="0"/>
                        <a:t>יום ג'</a:t>
                      </a:r>
                      <a:endParaRPr lang="he-IL" dirty="0"/>
                    </a:p>
                  </a:txBody>
                  <a:tcPr/>
                </a:tc>
                <a:tc>
                  <a:txBody>
                    <a:bodyPr/>
                    <a:lstStyle/>
                    <a:p>
                      <a:pPr rtl="1"/>
                      <a:r>
                        <a:rPr lang="he-IL" dirty="0" smtClean="0"/>
                        <a:t>יום ד'</a:t>
                      </a:r>
                      <a:endParaRPr lang="he-IL" dirty="0"/>
                    </a:p>
                  </a:txBody>
                  <a:tcPr/>
                </a:tc>
                <a:tc>
                  <a:txBody>
                    <a:bodyPr/>
                    <a:lstStyle/>
                    <a:p>
                      <a:pPr rtl="1"/>
                      <a:r>
                        <a:rPr lang="he-IL" dirty="0" smtClean="0"/>
                        <a:t>יום ה'</a:t>
                      </a:r>
                      <a:endParaRPr lang="he-IL" dirty="0"/>
                    </a:p>
                  </a:txBody>
                  <a:tcPr/>
                </a:tc>
                <a:tc>
                  <a:txBody>
                    <a:bodyPr/>
                    <a:lstStyle/>
                    <a:p>
                      <a:pPr rtl="1"/>
                      <a:r>
                        <a:rPr lang="he-IL" dirty="0" smtClean="0"/>
                        <a:t>יום ו'</a:t>
                      </a:r>
                      <a:endParaRPr lang="he-IL" dirty="0"/>
                    </a:p>
                  </a:txBody>
                  <a:tcPr/>
                </a:tc>
                <a:tc>
                  <a:txBody>
                    <a:bodyPr/>
                    <a:lstStyle/>
                    <a:p>
                      <a:pPr rtl="1"/>
                      <a:r>
                        <a:rPr lang="he-IL" dirty="0" smtClean="0"/>
                        <a:t>יום שבת</a:t>
                      </a:r>
                      <a:endParaRPr lang="he-IL" dirty="0"/>
                    </a:p>
                  </a:txBody>
                  <a:tcPr/>
                </a:tc>
                <a:extLst>
                  <a:ext uri="{0D108BD9-81ED-4DB2-BD59-A6C34878D82A}">
                    <a16:rowId xmlns:a16="http://schemas.microsoft.com/office/drawing/2014/main" val="1844074733"/>
                  </a:ext>
                </a:extLst>
              </a:tr>
              <a:tr h="5331781">
                <a:tc>
                  <a:txBody>
                    <a:bodyPr/>
                    <a:lstStyle/>
                    <a:p>
                      <a:pPr rtl="1"/>
                      <a:r>
                        <a:rPr lang="he-IL" dirty="0" smtClean="0"/>
                        <a:t>35'</a:t>
                      </a:r>
                      <a:r>
                        <a:rPr lang="en-US" dirty="0" smtClean="0"/>
                        <a:t> </a:t>
                      </a:r>
                      <a:r>
                        <a:rPr lang="he-IL" dirty="0" smtClean="0"/>
                        <a:t>לימוד</a:t>
                      </a:r>
                      <a:r>
                        <a:rPr lang="he-IL" baseline="0" dirty="0" smtClean="0"/>
                        <a:t> ותרגול חימום טכני קואורדינטיבי.</a:t>
                      </a:r>
                    </a:p>
                    <a:p>
                      <a:pPr rtl="1"/>
                      <a:endParaRPr lang="he-IL" baseline="0" dirty="0" smtClean="0"/>
                    </a:p>
                    <a:p>
                      <a:pPr rtl="1"/>
                      <a:r>
                        <a:rPr lang="he-IL" baseline="0" dirty="0" smtClean="0"/>
                        <a:t>30' טכניקה במסלולים. ובחלקי קבוצה דגש דיוק.</a:t>
                      </a:r>
                    </a:p>
                    <a:p>
                      <a:pPr rtl="1"/>
                      <a:endParaRPr lang="he-IL" baseline="0" dirty="0" smtClean="0"/>
                    </a:p>
                    <a:p>
                      <a:pPr rtl="1"/>
                      <a:r>
                        <a:rPr lang="he-IL" baseline="0" dirty="0" smtClean="0"/>
                        <a:t>30</a:t>
                      </a:r>
                      <a:r>
                        <a:rPr lang="he-IL" dirty="0" smtClean="0"/>
                        <a:t>' לימוד ותרגול הגנה אישית 1</a:t>
                      </a:r>
                      <a:r>
                        <a:rPr lang="en-US" dirty="0" smtClean="0"/>
                        <a:t>X</a:t>
                      </a:r>
                      <a:r>
                        <a:rPr lang="he-IL" dirty="0" smtClean="0"/>
                        <a:t>1 2</a:t>
                      </a:r>
                      <a:r>
                        <a:rPr lang="en-US" dirty="0" smtClean="0"/>
                        <a:t>X</a:t>
                      </a:r>
                      <a:r>
                        <a:rPr lang="he-IL" dirty="0" smtClean="0"/>
                        <a:t>2</a:t>
                      </a:r>
                    </a:p>
                    <a:p>
                      <a:pPr rtl="1"/>
                      <a:r>
                        <a:rPr lang="he-IL" dirty="0" smtClean="0"/>
                        <a:t>3</a:t>
                      </a:r>
                      <a:r>
                        <a:rPr lang="en-US" dirty="0" smtClean="0"/>
                        <a:t>X</a:t>
                      </a:r>
                      <a:r>
                        <a:rPr lang="he-IL" dirty="0" smtClean="0"/>
                        <a:t>3. </a:t>
                      </a:r>
                    </a:p>
                    <a:p>
                      <a:pPr rtl="1"/>
                      <a:r>
                        <a:rPr lang="he-IL" dirty="0" smtClean="0"/>
                        <a:t> </a:t>
                      </a:r>
                    </a:p>
                    <a:p>
                      <a:pPr rtl="1"/>
                      <a:r>
                        <a:rPr lang="he-IL" dirty="0" smtClean="0"/>
                        <a:t>25'</a:t>
                      </a:r>
                      <a:r>
                        <a:rPr lang="he-IL" baseline="0" dirty="0" smtClean="0"/>
                        <a:t> משחק חופשי.</a:t>
                      </a:r>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tc>
                  <a:txBody>
                    <a:bodyPr/>
                    <a:lstStyle/>
                    <a:p>
                      <a:pPr rtl="1"/>
                      <a:r>
                        <a:rPr lang="he-IL" dirty="0" smtClean="0"/>
                        <a:t>35' לימוד ותרגול חימום טכני קואורדינטיבי.</a:t>
                      </a:r>
                    </a:p>
                    <a:p>
                      <a:pPr rtl="1"/>
                      <a:endParaRPr lang="he-IL" dirty="0" smtClean="0"/>
                    </a:p>
                    <a:p>
                      <a:pPr rtl="1"/>
                      <a:r>
                        <a:rPr lang="he-IL" dirty="0" smtClean="0"/>
                        <a:t>30' תרגול טכני לפי נושא</a:t>
                      </a:r>
                      <a:r>
                        <a:rPr lang="he-IL" baseline="0" dirty="0" smtClean="0"/>
                        <a:t> שבועי.</a:t>
                      </a:r>
                    </a:p>
                    <a:p>
                      <a:pPr rtl="1"/>
                      <a:endParaRPr lang="he-IL" baseline="0" dirty="0" smtClean="0"/>
                    </a:p>
                    <a:p>
                      <a:pPr rtl="1"/>
                      <a:r>
                        <a:rPr lang="he-IL" baseline="0" dirty="0" smtClean="0"/>
                        <a:t>30' תרגול התקפה ביתרון מספרי.</a:t>
                      </a:r>
                    </a:p>
                    <a:p>
                      <a:pPr rtl="1"/>
                      <a:endParaRPr lang="he-IL" baseline="0" dirty="0" smtClean="0"/>
                    </a:p>
                    <a:p>
                      <a:pPr rtl="1"/>
                      <a:r>
                        <a:rPr lang="he-IL" baseline="0" dirty="0" smtClean="0"/>
                        <a:t>25' משחק חופשי.</a:t>
                      </a:r>
                      <a:endParaRPr lang="he-IL" dirty="0" smtClean="0"/>
                    </a:p>
                    <a:p>
                      <a:pPr rtl="1"/>
                      <a:endParaRPr lang="he-IL"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tc>
                  <a:txBody>
                    <a:bodyPr/>
                    <a:lstStyle/>
                    <a:p>
                      <a:pPr rtl="1"/>
                      <a:r>
                        <a:rPr lang="he-IL" dirty="0" smtClean="0"/>
                        <a:t>30' כניסה לאימון.</a:t>
                      </a:r>
                    </a:p>
                    <a:p>
                      <a:pPr rtl="1"/>
                      <a:endParaRPr lang="he-IL" dirty="0" smtClean="0"/>
                    </a:p>
                    <a:p>
                      <a:pPr rtl="1"/>
                      <a:r>
                        <a:rPr lang="he-IL" dirty="0" smtClean="0"/>
                        <a:t>30'</a:t>
                      </a:r>
                      <a:r>
                        <a:rPr lang="he-IL" baseline="0" dirty="0" smtClean="0"/>
                        <a:t> תרגול טכני דגש מסירה כפולה.</a:t>
                      </a:r>
                    </a:p>
                    <a:p>
                      <a:pPr rtl="1"/>
                      <a:endParaRPr lang="he-IL" baseline="0" dirty="0" smtClean="0"/>
                    </a:p>
                    <a:p>
                      <a:pPr rtl="1"/>
                      <a:r>
                        <a:rPr lang="he-IL" baseline="0" dirty="0" smtClean="0"/>
                        <a:t>15' משחק דגש מסירה כפולה.</a:t>
                      </a:r>
                    </a:p>
                    <a:p>
                      <a:pPr rtl="1"/>
                      <a:endParaRPr lang="he-IL" baseline="0" dirty="0" smtClean="0"/>
                    </a:p>
                    <a:p>
                      <a:pPr rtl="1"/>
                      <a:r>
                        <a:rPr lang="he-IL" baseline="0" dirty="0" smtClean="0"/>
                        <a:t>15' משחק חופשי לפי תפקידים.</a:t>
                      </a:r>
                      <a:endParaRPr lang="he-IL" dirty="0"/>
                    </a:p>
                  </a:txBody>
                  <a:tcPr/>
                </a:tc>
                <a:tc>
                  <a:txBody>
                    <a:bodyPr/>
                    <a:lstStyle/>
                    <a:p>
                      <a:pPr rtl="1"/>
                      <a:r>
                        <a:rPr lang="he-IL" sz="3600" dirty="0" smtClean="0"/>
                        <a:t>    מ</a:t>
                      </a:r>
                    </a:p>
                    <a:p>
                      <a:pPr rtl="1"/>
                      <a:r>
                        <a:rPr lang="he-IL" sz="3600" dirty="0" smtClean="0"/>
                        <a:t>    ש</a:t>
                      </a:r>
                    </a:p>
                    <a:p>
                      <a:pPr rtl="1"/>
                      <a:r>
                        <a:rPr lang="he-IL" sz="3600" dirty="0" smtClean="0"/>
                        <a:t>    ח</a:t>
                      </a:r>
                    </a:p>
                    <a:p>
                      <a:pPr rtl="1"/>
                      <a:r>
                        <a:rPr lang="he-IL" sz="3600" dirty="0" smtClean="0"/>
                        <a:t>    ק</a:t>
                      </a:r>
                    </a:p>
                    <a:p>
                      <a:pPr rtl="1"/>
                      <a:endParaRPr lang="he-IL" sz="3600" dirty="0"/>
                    </a:p>
                  </a:txBody>
                  <a:tcPr/>
                </a:tc>
                <a:tc>
                  <a:txBody>
                    <a:bodyPr/>
                    <a:lstStyle/>
                    <a:p>
                      <a:pPr rtl="1"/>
                      <a:r>
                        <a:rPr lang="he-IL" sz="3600" dirty="0" smtClean="0"/>
                        <a:t>    ח</a:t>
                      </a:r>
                    </a:p>
                    <a:p>
                      <a:pPr rtl="1"/>
                      <a:r>
                        <a:rPr lang="he-IL" sz="3600" dirty="0" smtClean="0"/>
                        <a:t>    ו</a:t>
                      </a:r>
                    </a:p>
                    <a:p>
                      <a:pPr rtl="1"/>
                      <a:r>
                        <a:rPr lang="he-IL" sz="3600" dirty="0" smtClean="0"/>
                        <a:t>    פ</a:t>
                      </a:r>
                    </a:p>
                    <a:p>
                      <a:pPr rtl="1"/>
                      <a:r>
                        <a:rPr lang="he-IL" sz="3600" dirty="0" smtClean="0"/>
                        <a:t>    ש</a:t>
                      </a:r>
                    </a:p>
                    <a:p>
                      <a:pPr rtl="1"/>
                      <a:endParaRPr lang="he-IL" sz="3600" dirty="0"/>
                    </a:p>
                  </a:txBody>
                  <a:tcPr/>
                </a:tc>
                <a:extLst>
                  <a:ext uri="{0D108BD9-81ED-4DB2-BD59-A6C34878D82A}">
                    <a16:rowId xmlns:a16="http://schemas.microsoft.com/office/drawing/2014/main" val="417493478"/>
                  </a:ext>
                </a:extLst>
              </a:tr>
            </a:tbl>
          </a:graphicData>
        </a:graphic>
      </p:graphicFrame>
    </p:spTree>
    <p:extLst>
      <p:ext uri="{BB962C8B-B14F-4D97-AF65-F5344CB8AC3E}">
        <p14:creationId xmlns:p14="http://schemas.microsoft.com/office/powerpoint/2010/main" val="350831341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עקרונות חטיבה עליונה</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3048000" y="1071155"/>
            <a:ext cx="8203474" cy="4678204"/>
          </a:xfrm>
          <a:prstGeom prst="rect">
            <a:avLst/>
          </a:prstGeom>
        </p:spPr>
        <p:txBody>
          <a:bodyPr wrap="square">
            <a:spAutoFit/>
          </a:bodyPr>
          <a:lstStyle/>
          <a:p>
            <a:r>
              <a:rPr lang="he-IL" sz="2800" dirty="0">
                <a:solidFill>
                  <a:schemeClr val="tx1">
                    <a:lumMod val="85000"/>
                    <a:lumOff val="15000"/>
                  </a:schemeClr>
                </a:solidFill>
              </a:rPr>
              <a:t>בפיתוח חטיבה עליונה ישנם  עקרונות שעליהם נשים דגש.</a:t>
            </a:r>
          </a:p>
          <a:p>
            <a:r>
              <a:rPr lang="he-IL" sz="2800" dirty="0">
                <a:solidFill>
                  <a:schemeClr val="tx1">
                    <a:lumMod val="85000"/>
                    <a:lumOff val="15000"/>
                  </a:schemeClr>
                </a:solidFill>
              </a:rPr>
              <a:t>*תרגול טקטי לפי עמדות.</a:t>
            </a:r>
          </a:p>
          <a:p>
            <a:r>
              <a:rPr lang="he-IL" sz="2800" dirty="0">
                <a:solidFill>
                  <a:schemeClr val="tx1">
                    <a:lumMod val="85000"/>
                    <a:lumOff val="15000"/>
                  </a:schemeClr>
                </a:solidFill>
              </a:rPr>
              <a:t>*תרגול הגנה אישית וקבוצתית.(אגרסיביות אישית וקולקטיבית).</a:t>
            </a:r>
          </a:p>
          <a:p>
            <a:r>
              <a:rPr lang="he-IL" sz="2800" dirty="0">
                <a:solidFill>
                  <a:schemeClr val="tx1">
                    <a:lumMod val="85000"/>
                    <a:lumOff val="15000"/>
                  </a:schemeClr>
                </a:solidFill>
              </a:rPr>
              <a:t>*לחץ באיבוד כדור.</a:t>
            </a:r>
          </a:p>
          <a:p>
            <a:r>
              <a:rPr lang="he-IL" sz="2800" dirty="0">
                <a:solidFill>
                  <a:schemeClr val="tx1">
                    <a:lumMod val="85000"/>
                    <a:lumOff val="15000"/>
                  </a:schemeClr>
                </a:solidFill>
              </a:rPr>
              <a:t>*תרגול </a:t>
            </a:r>
            <a:r>
              <a:rPr lang="en-US" sz="2800" dirty="0">
                <a:solidFill>
                  <a:schemeClr val="tx1">
                    <a:lumMod val="85000"/>
                    <a:lumOff val="15000"/>
                  </a:schemeClr>
                </a:solidFill>
              </a:rPr>
              <a:t>BILD UP </a:t>
            </a:r>
            <a:r>
              <a:rPr lang="he-IL" sz="2800" dirty="0">
                <a:solidFill>
                  <a:schemeClr val="tx1">
                    <a:lumMod val="85000"/>
                    <a:lumOff val="15000"/>
                  </a:schemeClr>
                </a:solidFill>
              </a:rPr>
              <a:t>מאחור תחת לחץ.</a:t>
            </a:r>
          </a:p>
          <a:p>
            <a:r>
              <a:rPr lang="he-IL" sz="2800" dirty="0">
                <a:solidFill>
                  <a:schemeClr val="tx1">
                    <a:lumMod val="85000"/>
                    <a:lumOff val="15000"/>
                  </a:schemeClr>
                </a:solidFill>
              </a:rPr>
              <a:t>*משחקי לחץ(מחשבה מהירה).</a:t>
            </a:r>
          </a:p>
          <a:p>
            <a:r>
              <a:rPr lang="he-IL" sz="2800" dirty="0">
                <a:solidFill>
                  <a:schemeClr val="tx1">
                    <a:lumMod val="85000"/>
                    <a:lumOff val="15000"/>
                  </a:schemeClr>
                </a:solidFill>
              </a:rPr>
              <a:t>*עבודה על זריזות + מהירות </a:t>
            </a:r>
          </a:p>
          <a:p>
            <a:r>
              <a:rPr lang="he-IL" sz="2800" dirty="0">
                <a:solidFill>
                  <a:schemeClr val="tx1">
                    <a:lumMod val="85000"/>
                    <a:lumOff val="15000"/>
                  </a:schemeClr>
                </a:solidFill>
              </a:rPr>
              <a:t>*עבודה פיזית + </a:t>
            </a:r>
            <a:r>
              <a:rPr lang="he-IL" sz="2800" dirty="0" err="1">
                <a:solidFill>
                  <a:schemeClr val="tx1">
                    <a:lumMod val="85000"/>
                    <a:lumOff val="15000"/>
                  </a:schemeClr>
                </a:solidFill>
              </a:rPr>
              <a:t>מוביליטי</a:t>
            </a:r>
            <a:r>
              <a:rPr lang="he-IL" sz="2800" dirty="0">
                <a:solidFill>
                  <a:schemeClr val="tx1">
                    <a:lumMod val="85000"/>
                    <a:lumOff val="15000"/>
                  </a:schemeClr>
                </a:solidFill>
              </a:rPr>
              <a:t>.</a:t>
            </a:r>
          </a:p>
          <a:p>
            <a:r>
              <a:rPr lang="he-IL" sz="2800" dirty="0">
                <a:solidFill>
                  <a:schemeClr val="tx1">
                    <a:lumMod val="85000"/>
                    <a:lumOff val="15000"/>
                  </a:schemeClr>
                </a:solidFill>
              </a:rPr>
              <a:t>*חדר כוח (פעמיים בשבוע)</a:t>
            </a:r>
          </a:p>
          <a:p>
            <a:r>
              <a:rPr lang="en-US" dirty="0">
                <a:solidFill>
                  <a:schemeClr val="tx1">
                    <a:lumMod val="85000"/>
                    <a:lumOff val="15000"/>
                  </a:schemeClr>
                </a:solidFill>
              </a:rPr>
              <a:t> </a:t>
            </a:r>
            <a:endParaRPr lang="he-IL" dirty="0">
              <a:solidFill>
                <a:schemeClr val="tx1">
                  <a:lumMod val="85000"/>
                  <a:lumOff val="15000"/>
                </a:schemeClr>
              </a:solidFill>
            </a:endParaRPr>
          </a:p>
        </p:txBody>
      </p:sp>
    </p:spTree>
    <p:extLst>
      <p:ext uri="{BB962C8B-B14F-4D97-AF65-F5344CB8AC3E}">
        <p14:creationId xmlns:p14="http://schemas.microsoft.com/office/powerpoint/2010/main" val="397325753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יסודות הגנה</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1010031" y="658692"/>
            <a:ext cx="10258860" cy="5816977"/>
          </a:xfrm>
          <a:prstGeom prst="rect">
            <a:avLst/>
          </a:prstGeom>
        </p:spPr>
        <p:txBody>
          <a:bodyPr wrap="square">
            <a:spAutoFit/>
          </a:bodyPr>
          <a:lstStyle/>
          <a:p>
            <a:r>
              <a:rPr lang="he-IL" dirty="0" smtClean="0">
                <a:solidFill>
                  <a:schemeClr val="tx1">
                    <a:lumMod val="85000"/>
                    <a:lumOff val="15000"/>
                  </a:schemeClr>
                </a:solidFill>
              </a:rPr>
              <a:t>                                                       </a:t>
            </a:r>
            <a:r>
              <a:rPr lang="he-IL" sz="3600" dirty="0">
                <a:solidFill>
                  <a:schemeClr val="accent5"/>
                </a:solidFill>
              </a:rPr>
              <a:t>יסודות הגנה</a:t>
            </a:r>
            <a:endParaRPr lang="he-IL" dirty="0">
              <a:solidFill>
                <a:schemeClr val="tx1">
                  <a:lumMod val="85000"/>
                  <a:lumOff val="15000"/>
                </a:schemeClr>
              </a:solidFill>
            </a:endParaRPr>
          </a:p>
          <a:p>
            <a:r>
              <a:rPr lang="he-IL" sz="2800" dirty="0">
                <a:solidFill>
                  <a:schemeClr val="tx1">
                    <a:lumMod val="85000"/>
                    <a:lumOff val="15000"/>
                  </a:schemeClr>
                </a:solidFill>
              </a:rPr>
              <a:t>לימוד יסודות הגנה הינו מרכיב חשוב בבניית השחקן, שחקן שלא יהיה מחויב לתהליך יהיה חשוף לליקויים בהתפתחותו ברמה האישית וברמה הקבוצתית.</a:t>
            </a:r>
          </a:p>
          <a:p>
            <a:r>
              <a:rPr lang="he-IL" sz="2800" dirty="0">
                <a:solidFill>
                  <a:schemeClr val="tx1">
                    <a:lumMod val="85000"/>
                    <a:lumOff val="15000"/>
                  </a:schemeClr>
                </a:solidFill>
              </a:rPr>
              <a:t>אלו הם הפרמטרים שעליהם נשים דגש.</a:t>
            </a:r>
          </a:p>
          <a:p>
            <a:r>
              <a:rPr lang="he-IL" sz="2800" dirty="0">
                <a:solidFill>
                  <a:schemeClr val="tx1">
                    <a:lumMod val="85000"/>
                    <a:lumOff val="15000"/>
                  </a:schemeClr>
                </a:solidFill>
              </a:rPr>
              <a:t>*לימוד ותרגול עבודת רגליים נכונה במשחק ההגנה.</a:t>
            </a:r>
          </a:p>
          <a:p>
            <a:r>
              <a:rPr lang="he-IL" sz="2800" dirty="0">
                <a:solidFill>
                  <a:schemeClr val="tx1">
                    <a:lumMod val="85000"/>
                    <a:lumOff val="15000"/>
                  </a:schemeClr>
                </a:solidFill>
              </a:rPr>
              <a:t>*לימוד ותרגול מנח נכון של הגוף ולאן לכוון את התוקף.</a:t>
            </a:r>
          </a:p>
          <a:p>
            <a:r>
              <a:rPr lang="he-IL" sz="2800" dirty="0">
                <a:solidFill>
                  <a:schemeClr val="tx1">
                    <a:lumMod val="85000"/>
                    <a:lumOff val="15000"/>
                  </a:schemeClr>
                </a:solidFill>
              </a:rPr>
              <a:t>*לימוד ותרגול תקיפת השחקן כאשר הוא עם הגב למשחק.</a:t>
            </a:r>
          </a:p>
          <a:p>
            <a:r>
              <a:rPr lang="he-IL" sz="2800" dirty="0">
                <a:solidFill>
                  <a:schemeClr val="tx1">
                    <a:lumMod val="85000"/>
                    <a:lumOff val="15000"/>
                  </a:schemeClr>
                </a:solidFill>
              </a:rPr>
              <a:t>*תרגול 1</a:t>
            </a:r>
            <a:r>
              <a:rPr lang="en-US" sz="2800" dirty="0">
                <a:solidFill>
                  <a:schemeClr val="tx1">
                    <a:lumMod val="85000"/>
                    <a:lumOff val="15000"/>
                  </a:schemeClr>
                </a:solidFill>
              </a:rPr>
              <a:t>X</a:t>
            </a:r>
            <a:r>
              <a:rPr lang="he-IL" sz="2800" dirty="0">
                <a:solidFill>
                  <a:schemeClr val="tx1">
                    <a:lumMod val="85000"/>
                    <a:lumOff val="15000"/>
                  </a:schemeClr>
                </a:solidFill>
              </a:rPr>
              <a:t>1 2</a:t>
            </a:r>
            <a:r>
              <a:rPr lang="en-US" sz="2800" dirty="0">
                <a:solidFill>
                  <a:schemeClr val="tx1">
                    <a:lumMod val="85000"/>
                    <a:lumOff val="15000"/>
                  </a:schemeClr>
                </a:solidFill>
              </a:rPr>
              <a:t>X</a:t>
            </a:r>
            <a:r>
              <a:rPr lang="he-IL" sz="2800" dirty="0">
                <a:solidFill>
                  <a:schemeClr val="tx1">
                    <a:lumMod val="85000"/>
                    <a:lumOff val="15000"/>
                  </a:schemeClr>
                </a:solidFill>
              </a:rPr>
              <a:t>2 3</a:t>
            </a:r>
            <a:r>
              <a:rPr lang="en-US" sz="2800" dirty="0">
                <a:solidFill>
                  <a:schemeClr val="tx1">
                    <a:lumMod val="85000"/>
                    <a:lumOff val="15000"/>
                  </a:schemeClr>
                </a:solidFill>
              </a:rPr>
              <a:t>X</a:t>
            </a:r>
            <a:r>
              <a:rPr lang="he-IL" sz="2800" dirty="0">
                <a:solidFill>
                  <a:schemeClr val="tx1">
                    <a:lumMod val="85000"/>
                    <a:lumOff val="15000"/>
                  </a:schemeClr>
                </a:solidFill>
              </a:rPr>
              <a:t>3.</a:t>
            </a:r>
          </a:p>
          <a:p>
            <a:r>
              <a:rPr lang="he-IL" sz="2800" dirty="0">
                <a:solidFill>
                  <a:schemeClr val="tx1">
                    <a:lumMod val="85000"/>
                    <a:lumOff val="15000"/>
                  </a:schemeClr>
                </a:solidFill>
              </a:rPr>
              <a:t>*תרגול משחק הגנה בחוליות.</a:t>
            </a:r>
          </a:p>
          <a:p>
            <a:r>
              <a:rPr lang="he-IL" sz="2800" dirty="0">
                <a:solidFill>
                  <a:schemeClr val="tx1">
                    <a:lumMod val="85000"/>
                    <a:lumOff val="15000"/>
                  </a:schemeClr>
                </a:solidFill>
              </a:rPr>
              <a:t>*תרגול הגנה בחיסרון מספרי.</a:t>
            </a:r>
          </a:p>
          <a:p>
            <a:r>
              <a:rPr lang="he-IL" sz="2800" dirty="0">
                <a:solidFill>
                  <a:schemeClr val="tx1">
                    <a:lumMod val="85000"/>
                    <a:lumOff val="15000"/>
                  </a:schemeClr>
                </a:solidFill>
              </a:rPr>
              <a:t>*תרגול הגנה קבוצתי.</a:t>
            </a:r>
          </a:p>
          <a:p>
            <a:r>
              <a:rPr lang="he-IL" sz="2800" dirty="0">
                <a:solidFill>
                  <a:schemeClr val="tx1">
                    <a:lumMod val="85000"/>
                    <a:lumOff val="15000"/>
                  </a:schemeClr>
                </a:solidFill>
              </a:rPr>
              <a:t>*הגנה בקו 3 בנוסף לשחקן הגנה נוסף שלוחץ את הכדור(מבנה </a:t>
            </a:r>
            <a:r>
              <a:rPr lang="en-US" sz="2800" dirty="0">
                <a:solidFill>
                  <a:schemeClr val="tx1">
                    <a:lumMod val="85000"/>
                    <a:lumOff val="15000"/>
                  </a:schemeClr>
                </a:solidFill>
              </a:rPr>
              <a:t>T</a:t>
            </a:r>
            <a:r>
              <a:rPr lang="he-IL" sz="2800" dirty="0">
                <a:solidFill>
                  <a:schemeClr val="tx1">
                    <a:lumMod val="85000"/>
                    <a:lumOff val="15000"/>
                  </a:schemeClr>
                </a:solidFill>
              </a:rPr>
              <a:t>).</a:t>
            </a:r>
          </a:p>
        </p:txBody>
      </p:sp>
    </p:spTree>
    <p:extLst>
      <p:ext uri="{BB962C8B-B14F-4D97-AF65-F5344CB8AC3E}">
        <p14:creationId xmlns:p14="http://schemas.microsoft.com/office/powerpoint/2010/main" val="398851007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09985"/>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יסודות לחץ</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1010031" y="1114698"/>
            <a:ext cx="10528826" cy="4585871"/>
          </a:xfrm>
          <a:prstGeom prst="rect">
            <a:avLst/>
          </a:prstGeom>
        </p:spPr>
        <p:txBody>
          <a:bodyPr wrap="square">
            <a:spAutoFit/>
          </a:bodyPr>
          <a:lstStyle/>
          <a:p>
            <a:r>
              <a:rPr lang="he-IL" sz="4000" dirty="0" smtClean="0">
                <a:solidFill>
                  <a:schemeClr val="accent5"/>
                </a:solidFill>
              </a:rPr>
              <a:t>                         יסודות </a:t>
            </a:r>
            <a:r>
              <a:rPr lang="he-IL" sz="4000" dirty="0">
                <a:solidFill>
                  <a:schemeClr val="accent5"/>
                </a:solidFill>
              </a:rPr>
              <a:t>לחץ</a:t>
            </a:r>
            <a:endParaRPr lang="he-IL" dirty="0">
              <a:solidFill>
                <a:schemeClr val="tx1">
                  <a:lumMod val="85000"/>
                  <a:lumOff val="15000"/>
                </a:schemeClr>
              </a:solidFill>
            </a:endParaRPr>
          </a:p>
          <a:p>
            <a:r>
              <a:rPr lang="he-IL" sz="2800" dirty="0">
                <a:solidFill>
                  <a:schemeClr val="tx1">
                    <a:lumMod val="85000"/>
                    <a:lumOff val="15000"/>
                  </a:schemeClr>
                </a:solidFill>
              </a:rPr>
              <a:t>במחלקת הנוער שלנו נרצה להנחיל את משחק הלחץ.</a:t>
            </a:r>
          </a:p>
          <a:p>
            <a:r>
              <a:rPr lang="he-IL" sz="2800" dirty="0">
                <a:solidFill>
                  <a:schemeClr val="tx1">
                    <a:lumMod val="85000"/>
                    <a:lumOff val="15000"/>
                  </a:schemeClr>
                </a:solidFill>
              </a:rPr>
              <a:t>משחק הלחץ חשוב בפיתוח השחקן ועיצובו כשחקן שלם יותר.</a:t>
            </a:r>
          </a:p>
          <a:p>
            <a:r>
              <a:rPr lang="he-IL" sz="2800" dirty="0">
                <a:solidFill>
                  <a:schemeClr val="tx1">
                    <a:lumMod val="85000"/>
                    <a:lumOff val="15000"/>
                  </a:schemeClr>
                </a:solidFill>
              </a:rPr>
              <a:t>בכדי לייצר משחק לחץ אנו נרצה לעבוד על עקרונות הבאים.</a:t>
            </a:r>
          </a:p>
          <a:p>
            <a:r>
              <a:rPr lang="he-IL" sz="2800" dirty="0">
                <a:solidFill>
                  <a:schemeClr val="tx1">
                    <a:lumMod val="85000"/>
                    <a:lumOff val="15000"/>
                  </a:schemeClr>
                </a:solidFill>
              </a:rPr>
              <a:t>*יציאה מתוזמנת אישית וקבוצתית </a:t>
            </a:r>
            <a:r>
              <a:rPr lang="he-IL" sz="2800" dirty="0" err="1">
                <a:solidFill>
                  <a:schemeClr val="tx1">
                    <a:lumMod val="85000"/>
                    <a:lumOff val="15000"/>
                  </a:schemeClr>
                </a:solidFill>
              </a:rPr>
              <a:t>לאיזור</a:t>
            </a:r>
            <a:r>
              <a:rPr lang="he-IL" sz="2800" dirty="0">
                <a:solidFill>
                  <a:schemeClr val="tx1">
                    <a:lumMod val="85000"/>
                    <a:lumOff val="15000"/>
                  </a:schemeClr>
                </a:solidFill>
              </a:rPr>
              <a:t> הכדור.</a:t>
            </a:r>
          </a:p>
          <a:p>
            <a:r>
              <a:rPr lang="he-IL" sz="2800" dirty="0">
                <a:solidFill>
                  <a:schemeClr val="tx1">
                    <a:lumMod val="85000"/>
                    <a:lumOff val="15000"/>
                  </a:schemeClr>
                </a:solidFill>
              </a:rPr>
              <a:t>*סגירת קווי מסירה קדימה.</a:t>
            </a:r>
          </a:p>
          <a:p>
            <a:r>
              <a:rPr lang="he-IL" sz="2800" dirty="0">
                <a:solidFill>
                  <a:schemeClr val="tx1">
                    <a:lumMod val="85000"/>
                    <a:lumOff val="15000"/>
                  </a:schemeClr>
                </a:solidFill>
              </a:rPr>
              <a:t>*צמצום פערים בין החלקי הקבוצה לכיוון הכדור.</a:t>
            </a:r>
          </a:p>
          <a:p>
            <a:r>
              <a:rPr lang="he-IL" sz="2800" dirty="0">
                <a:solidFill>
                  <a:schemeClr val="tx1">
                    <a:lumMod val="85000"/>
                    <a:lumOff val="15000"/>
                  </a:schemeClr>
                </a:solidFill>
              </a:rPr>
              <a:t>*שליטה בגוף בכדי לא ליפול להטעיה של השחקן עם הכדור.(יכול לשבור את הלחץ).</a:t>
            </a:r>
          </a:p>
          <a:p>
            <a:r>
              <a:rPr lang="he-IL" sz="2800" dirty="0">
                <a:solidFill>
                  <a:schemeClr val="tx1">
                    <a:lumMod val="85000"/>
                    <a:lumOff val="15000"/>
                  </a:schemeClr>
                </a:solidFill>
              </a:rPr>
              <a:t>*נחישות לגרום ליריב לבצע פעולה לא טובה.</a:t>
            </a:r>
          </a:p>
        </p:txBody>
      </p:sp>
    </p:spTree>
    <p:extLst>
      <p:ext uri="{BB962C8B-B14F-4D97-AF65-F5344CB8AC3E}">
        <p14:creationId xmlns:p14="http://schemas.microsoft.com/office/powerpoint/2010/main" val="314269030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משמעת טקטית</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3047999" y="890654"/>
            <a:ext cx="7977052" cy="5570756"/>
          </a:xfrm>
          <a:prstGeom prst="rect">
            <a:avLst/>
          </a:prstGeom>
        </p:spPr>
        <p:txBody>
          <a:bodyPr wrap="square">
            <a:spAutoFit/>
          </a:bodyPr>
          <a:lstStyle/>
          <a:p>
            <a:r>
              <a:rPr lang="he-IL" sz="4400" dirty="0" smtClean="0">
                <a:solidFill>
                  <a:schemeClr val="accent5"/>
                </a:solidFill>
              </a:rPr>
              <a:t>              משמעת </a:t>
            </a:r>
            <a:r>
              <a:rPr lang="he-IL" sz="4400" dirty="0">
                <a:solidFill>
                  <a:schemeClr val="accent5"/>
                </a:solidFill>
              </a:rPr>
              <a:t>טקטית</a:t>
            </a:r>
          </a:p>
          <a:p>
            <a:r>
              <a:rPr lang="he-IL" sz="2400" dirty="0">
                <a:solidFill>
                  <a:schemeClr val="tx1">
                    <a:lumMod val="85000"/>
                    <a:lumOff val="15000"/>
                  </a:schemeClr>
                </a:solidFill>
              </a:rPr>
              <a:t>בכדי ליצור שחקן שלם יותר ומוכן לקבוצה הבוגרת יש חשיבות מכרעת בהטמעת משמעת טקטית כחלק בלתי נפרד מאופיו של השחקן.</a:t>
            </a:r>
          </a:p>
          <a:p>
            <a:r>
              <a:rPr lang="he-IL" sz="2400" dirty="0">
                <a:solidFill>
                  <a:schemeClr val="tx1">
                    <a:lumMod val="85000"/>
                    <a:lumOff val="15000"/>
                  </a:schemeClr>
                </a:solidFill>
              </a:rPr>
              <a:t>משמעת טקטית נובעת אך ורק מרמת הדרישות ודרך הלימוד של המאמן.</a:t>
            </a:r>
          </a:p>
          <a:p>
            <a:r>
              <a:rPr lang="he-IL" sz="2400" dirty="0">
                <a:solidFill>
                  <a:schemeClr val="tx1">
                    <a:lumMod val="85000"/>
                    <a:lumOff val="15000"/>
                  </a:schemeClr>
                </a:solidFill>
              </a:rPr>
              <a:t>המשמעת הטקטית מעידה יותר מכל על יכולתו של המאמן להשפיע לטובה על השחקן והקבוצה.</a:t>
            </a:r>
          </a:p>
          <a:p>
            <a:r>
              <a:rPr lang="he-IL" sz="2400" dirty="0">
                <a:solidFill>
                  <a:schemeClr val="tx1">
                    <a:lumMod val="85000"/>
                    <a:lumOff val="15000"/>
                  </a:schemeClr>
                </a:solidFill>
              </a:rPr>
              <a:t>על המאמן להיות ברור ברמת הדרישה ולא להיכנע\לוותר לשחקן בשל היותו מוכשר.</a:t>
            </a:r>
          </a:p>
          <a:p>
            <a:r>
              <a:rPr lang="he-IL" sz="2400" dirty="0">
                <a:solidFill>
                  <a:schemeClr val="tx1">
                    <a:lumMod val="85000"/>
                    <a:lumOff val="15000"/>
                  </a:schemeClr>
                </a:solidFill>
              </a:rPr>
              <a:t>בכל אימון בחלקו האחרון נבצע משחק\משחקון טקטי תוך הקפדה על הפרטים הקטנים ביותר בהיבט הטקטי.</a:t>
            </a:r>
          </a:p>
          <a:p>
            <a:r>
              <a:rPr lang="he-IL" sz="2400" dirty="0">
                <a:solidFill>
                  <a:schemeClr val="tx1">
                    <a:lumMod val="85000"/>
                    <a:lumOff val="15000"/>
                  </a:schemeClr>
                </a:solidFill>
              </a:rPr>
              <a:t> על המאמן לטפח את השחקן בהיבט הטקטי  הכללי ולא על מנת להכין אותו למשחק ספציפי.</a:t>
            </a:r>
          </a:p>
        </p:txBody>
      </p:sp>
    </p:spTree>
    <p:extLst>
      <p:ext uri="{BB962C8B-B14F-4D97-AF65-F5344CB8AC3E}">
        <p14:creationId xmlns:p14="http://schemas.microsoft.com/office/powerpoint/2010/main" val="216049012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הנעת כדור</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792480" y="890654"/>
            <a:ext cx="10398033" cy="6015488"/>
          </a:xfrm>
          <a:prstGeom prst="rect">
            <a:avLst/>
          </a:prstGeom>
        </p:spPr>
        <p:txBody>
          <a:bodyPr wrap="square">
            <a:spAutoFit/>
          </a:bodyPr>
          <a:lstStyle/>
          <a:p>
            <a:r>
              <a:rPr lang="he-IL" sz="4000" dirty="0" smtClean="0">
                <a:solidFill>
                  <a:schemeClr val="accent5"/>
                </a:solidFill>
              </a:rPr>
              <a:t>                         הנעת </a:t>
            </a:r>
            <a:r>
              <a:rPr lang="he-IL" sz="4000" dirty="0">
                <a:solidFill>
                  <a:schemeClr val="accent5"/>
                </a:solidFill>
              </a:rPr>
              <a:t>כדור</a:t>
            </a:r>
            <a:endParaRPr lang="he-IL" dirty="0">
              <a:solidFill>
                <a:schemeClr val="tx1">
                  <a:lumMod val="85000"/>
                  <a:lumOff val="15000"/>
                </a:schemeClr>
              </a:solidFill>
            </a:endParaRPr>
          </a:p>
          <a:p>
            <a:r>
              <a:rPr lang="he-IL" sz="2800" dirty="0">
                <a:solidFill>
                  <a:schemeClr val="tx1">
                    <a:lumMod val="85000"/>
                    <a:lumOff val="15000"/>
                  </a:schemeClr>
                </a:solidFill>
              </a:rPr>
              <a:t>הנעת כדור: הרצון שלנו שהכדור רוב הזמן יהיה אצלנו , על מנת לממש את רצוננו אלה הפרמטרים שעליהם נשים דגש:</a:t>
            </a:r>
          </a:p>
          <a:p>
            <a:r>
              <a:rPr lang="he-IL" sz="2800" dirty="0">
                <a:solidFill>
                  <a:schemeClr val="tx1">
                    <a:lumMod val="85000"/>
                    <a:lumOff val="15000"/>
                  </a:schemeClr>
                </a:solidFill>
              </a:rPr>
              <a:t>*קבלת כדור נכונה , המוסר צריך לנתב את המסירה לרגל הנכונה ,לא ניתן לבצע הנעת כדור ללא השתלטות מהירה לכיוון מגמת הנעת הכדור , עצירת הכדור ברגל הרחוקה מהכיוון ממנו הוא מגיע.</a:t>
            </a:r>
          </a:p>
          <a:p>
            <a:r>
              <a:rPr lang="he-IL" sz="2800" dirty="0">
                <a:solidFill>
                  <a:schemeClr val="tx1">
                    <a:lumMod val="85000"/>
                    <a:lumOff val="15000"/>
                  </a:schemeClr>
                </a:solidFill>
              </a:rPr>
              <a:t>*תנועה של השחקנים הפוטנציאלים לקבלת הכדור ,ללא תנועה של השחקנים הקרובים לכדור לא יתאפשר ליצור אפשרויות מסירה והזזת הכדור לכיוון שער היריב.</a:t>
            </a:r>
          </a:p>
          <a:p>
            <a:r>
              <a:rPr lang="he-IL" sz="2800" dirty="0">
                <a:solidFill>
                  <a:schemeClr val="tx1">
                    <a:lumMod val="85000"/>
                    <a:lumOff val="15000"/>
                  </a:schemeClr>
                </a:solidFill>
              </a:rPr>
              <a:t>*מחשבה מהירה , לא ניתן להניע את הכדור ביעילות כאשר אין מחשבה מהירה בטרם קבלתו ולאחר ההשתלטות.</a:t>
            </a:r>
          </a:p>
          <a:p>
            <a:r>
              <a:rPr lang="he-IL" sz="2800" dirty="0">
                <a:solidFill>
                  <a:schemeClr val="tx1">
                    <a:lumMod val="85000"/>
                    <a:lumOff val="15000"/>
                  </a:schemeClr>
                </a:solidFill>
              </a:rPr>
              <a:t>*מבט לצדדים בטרם קבלת כדור , שחקן חייב להביט לצדדים בטרם קבלת הכדור על מנת להבין מהיכן יכולה להיווצר בעיה ולא ליפול לתוכה.</a:t>
            </a:r>
          </a:p>
        </p:txBody>
      </p:sp>
    </p:spTree>
    <p:extLst>
      <p:ext uri="{BB962C8B-B14F-4D97-AF65-F5344CB8AC3E}">
        <p14:creationId xmlns:p14="http://schemas.microsoft.com/office/powerpoint/2010/main" val="360614693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1251377" y="1699767"/>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התקפה</a:t>
            </a:r>
            <a:endParaRPr lang="es-ES" sz="1400" b="1" dirty="0">
              <a:solidFill>
                <a:schemeClr val="bg1"/>
              </a:solidFill>
              <a:latin typeface="Ranelte Cond Demi" charset="0"/>
              <a:ea typeface="Ranelte Cond Demi" charset="0"/>
              <a:cs typeface="Ranelte Cond Demi" charset="0"/>
            </a:endParaRPr>
          </a:p>
        </p:txBody>
      </p:sp>
      <p:pic>
        <p:nvPicPr>
          <p:cNvPr id="49" name="Imagen 48">
            <a:extLst>
              <a:ext uri="{FF2B5EF4-FFF2-40B4-BE49-F238E27FC236}">
                <a16:creationId xmlns:a16="http://schemas.microsoft.com/office/drawing/2014/main" id="{D43CBD75-592A-4FC2-8DF7-A8F3D85C79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8737" t="21261" r="31604" b="23333"/>
          <a:stretch/>
        </p:blipFill>
        <p:spPr>
          <a:xfrm>
            <a:off x="10100128" y="65982"/>
            <a:ext cx="461532" cy="522580"/>
          </a:xfrm>
          <a:prstGeom prst="rect">
            <a:avLst/>
          </a:prstGeom>
        </p:spPr>
      </p:pic>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8" cstate="print">
            <a:extLst>
              <a:ext uri="{BEBA8EAE-BF5A-486C-A8C5-ECC9F3942E4B}">
                <a14:imgProps xmlns:a14="http://schemas.microsoft.com/office/drawing/2010/main">
                  <a14:imgLayer r:embed="rId9">
                    <a14:imgEffect>
                      <a14:backgroundRemoval t="6111" b="90000" l="10000" r="90000">
                        <a14:foregroundMark x1="21111" y1="52778" x2="26667" y2="61944"/>
                        <a14:foregroundMark x1="28056" y1="50278" x2="48472" y2="47639"/>
                        <a14:foregroundMark x1="48472" y1="47639" x2="49861" y2="48889"/>
                        <a14:foregroundMark x1="35556" y1="49306" x2="38194" y2="30833"/>
                        <a14:foregroundMark x1="38194" y1="30833" x2="51806" y2="29722"/>
                        <a14:foregroundMark x1="33889" y1="59306" x2="33889" y2="67500"/>
                        <a14:foregroundMark x1="49167" y1="9028" x2="49167" y2="9028"/>
                        <a14:foregroundMark x1="49583" y1="9028" x2="49583" y2="9028"/>
                        <a14:foregroundMark x1="52059" y1="7641" x2="47229" y2="12007"/>
                        <a14:foregroundMark x1="47639" y1="12639" x2="47639" y2="12639"/>
                        <a14:foregroundMark x1="47222" y1="13056" x2="47222" y2="13056"/>
                        <a14:backgroundMark x1="68750" y1="23194" x2="86667" y2="35000"/>
                        <a14:backgroundMark x1="86667" y1="35000" x2="90972" y2="46944"/>
                        <a14:backgroundMark x1="45000" y1="13056" x2="45000" y2="14583"/>
                        <a14:backgroundMark x1="53194" y1="6528" x2="53194" y2="6528"/>
                        <a14:backgroundMark x1="53194" y1="6806" x2="53194" y2="6806"/>
                        <a14:backgroundMark x1="52500" y1="7083" x2="52500" y2="7083"/>
                        <a14:backgroundMark x1="45972" y1="13611" x2="40694" y2="16667"/>
                        <a14:backgroundMark x1="45694" y1="13611" x2="45694" y2="13333"/>
                        <a14:backgroundMark x1="53472" y1="6111" x2="53472" y2="6111"/>
                        <a14:backgroundMark x1="45278" y1="12639" x2="45278" y2="12083"/>
                        <a14:backgroundMark x1="45278" y1="13056" x2="45278" y2="12639"/>
                        <a14:backgroundMark x1="45278" y1="14028" x2="45278" y2="13056"/>
                        <a14:backgroundMark x1="46667" y1="13056" x2="46667" y2="13056"/>
                        <a14:backgroundMark x1="45062" y1="13056" x2="45278" y2="13333"/>
                        <a14:backgroundMark x1="44738" y1="12639" x2="45062" y2="13056"/>
                        <a14:backgroundMark x1="44306" y1="12083" x2="44738" y2="12639"/>
                        <a14:backgroundMark x1="53750" y1="5556" x2="53750" y2="5833"/>
                        <a14:backgroundMark x1="61667" y1="5833" x2="53472" y2="5833"/>
                        <a14:backgroundMark x1="54722" y1="6806" x2="51528" y2="6806"/>
                      </a14:backgroundRemoval>
                    </a14:imgEffect>
                  </a14:imgLayer>
                </a14:imgProps>
              </a:ext>
              <a:ext uri="{28A0092B-C50C-407E-A947-70E740481C1C}">
                <a14:useLocalDpi xmlns:a14="http://schemas.microsoft.com/office/drawing/2010/main" val="0"/>
              </a:ext>
            </a:extLst>
          </a:blip>
          <a:stretch>
            <a:fillRect/>
          </a:stretch>
        </p:blipFill>
        <p:spPr>
          <a:xfrm>
            <a:off x="119376" y="0"/>
            <a:ext cx="890654" cy="890654"/>
          </a:xfrm>
          <a:prstGeom prst="rect">
            <a:avLst/>
          </a:prstGeom>
        </p:spPr>
      </p:pic>
      <p:sp>
        <p:nvSpPr>
          <p:cNvPr id="2" name="מלבן 1"/>
          <p:cNvSpPr/>
          <p:nvPr/>
        </p:nvSpPr>
        <p:spPr>
          <a:xfrm>
            <a:off x="1410789" y="-113211"/>
            <a:ext cx="10058400" cy="5447645"/>
          </a:xfrm>
          <a:prstGeom prst="rect">
            <a:avLst/>
          </a:prstGeom>
        </p:spPr>
        <p:txBody>
          <a:bodyPr wrap="square">
            <a:spAutoFit/>
          </a:bodyPr>
          <a:lstStyle/>
          <a:p>
            <a:r>
              <a:rPr lang="he-IL" sz="9600" dirty="0" smtClean="0">
                <a:solidFill>
                  <a:schemeClr val="accent5"/>
                </a:solidFill>
              </a:rPr>
              <a:t>            </a:t>
            </a:r>
            <a:r>
              <a:rPr lang="he-IL" sz="4800" dirty="0" smtClean="0">
                <a:solidFill>
                  <a:schemeClr val="accent5"/>
                </a:solidFill>
              </a:rPr>
              <a:t>התקפה</a:t>
            </a:r>
            <a:endParaRPr lang="he-IL" sz="4800" dirty="0">
              <a:solidFill>
                <a:schemeClr val="accent5"/>
              </a:solidFill>
            </a:endParaRPr>
          </a:p>
          <a:p>
            <a:r>
              <a:rPr lang="he-IL" sz="2800" dirty="0"/>
              <a:t>עקרונות ההתקפה שלנו יהיו מאוד ברורים.</a:t>
            </a:r>
          </a:p>
          <a:p>
            <a:r>
              <a:rPr lang="he-IL" sz="2800" dirty="0"/>
              <a:t>*לשחק מהר, חכם ויעיל קדימה ולצדדים.</a:t>
            </a:r>
          </a:p>
          <a:p>
            <a:r>
              <a:rPr lang="he-IL" sz="2800" dirty="0"/>
              <a:t>*הזזת הכדור לשטחים דלים בשחקני יריב.</a:t>
            </a:r>
          </a:p>
          <a:p>
            <a:r>
              <a:rPr lang="he-IL" sz="2800" dirty="0"/>
              <a:t>*לבודד את שחקני הכנף ב1</a:t>
            </a:r>
            <a:r>
              <a:rPr lang="en-US" sz="2800" dirty="0"/>
              <a:t>X</a:t>
            </a:r>
            <a:r>
              <a:rPr lang="he-IL" sz="2800" dirty="0"/>
              <a:t>1.</a:t>
            </a:r>
          </a:p>
          <a:p>
            <a:r>
              <a:rPr lang="he-IL" sz="2800" dirty="0"/>
              <a:t>*מגן תמיד יוצא לעקיפה על שחקן הכנף או מגיעה לתמיכה.</a:t>
            </a:r>
          </a:p>
          <a:p>
            <a:r>
              <a:rPr lang="he-IL" sz="2800" dirty="0"/>
              <a:t>*כניסה של לפחות ארבעה שחקנים לרחבה בעת הרמה מהצד.</a:t>
            </a:r>
          </a:p>
          <a:p>
            <a:r>
              <a:rPr lang="he-IL" sz="2800" dirty="0"/>
              <a:t>*פעולות מהירות של שחקני הצד (מגן\כנף).</a:t>
            </a:r>
          </a:p>
          <a:p>
            <a:r>
              <a:rPr lang="he-IL" sz="2800" dirty="0"/>
              <a:t>*לשם ביצוע עקרונות אלו יש צורך לבצע פעמיים בשבוע אימון תרגול תבניות התקפה.</a:t>
            </a:r>
          </a:p>
        </p:txBody>
      </p:sp>
    </p:spTree>
    <p:extLst>
      <p:ext uri="{BB962C8B-B14F-4D97-AF65-F5344CB8AC3E}">
        <p14:creationId xmlns:p14="http://schemas.microsoft.com/office/powerpoint/2010/main" val="398134590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Agrupar 12"/>
          <p:cNvGrpSpPr/>
          <p:nvPr/>
        </p:nvGrpSpPr>
        <p:grpSpPr>
          <a:xfrm>
            <a:off x="481629" y="1500590"/>
            <a:ext cx="5461093" cy="4304671"/>
            <a:chOff x="481629" y="1500590"/>
            <a:chExt cx="5461093" cy="4304671"/>
          </a:xfrm>
        </p:grpSpPr>
        <p:graphicFrame>
          <p:nvGraphicFramePr>
            <p:cNvPr id="3" name="Diagrama 2"/>
            <p:cNvGraphicFramePr/>
            <p:nvPr/>
          </p:nvGraphicFramePr>
          <p:xfrm>
            <a:off x="481629" y="1500590"/>
            <a:ext cx="5461093" cy="4304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7"/>
            <p:cNvSpPr/>
            <p:nvPr/>
          </p:nvSpPr>
          <p:spPr>
            <a:xfrm>
              <a:off x="2523525" y="2523371"/>
              <a:ext cx="1377300" cy="923330"/>
            </a:xfrm>
            <a:prstGeom prst="rect">
              <a:avLst/>
            </a:prstGeom>
          </p:spPr>
          <p:txBody>
            <a:bodyPr wrap="none">
              <a:spAutoFit/>
            </a:bodyPr>
            <a:lstStyle/>
            <a:p>
              <a:pPr lvl="0"/>
              <a:r>
                <a:rPr lang="es-ES_tradnl" sz="5400" b="1" u="sng" dirty="0">
                  <a:solidFill>
                    <a:schemeClr val="bg1"/>
                  </a:solidFill>
                  <a:latin typeface="Ranelte Cond" charset="0"/>
                  <a:ea typeface="Ranelte Cond" charset="0"/>
                  <a:cs typeface="Ranelte Cond" charset="0"/>
                </a:rPr>
                <a:t>1433</a:t>
              </a:r>
              <a:endParaRPr lang="es-ES_tradnl" sz="4400" b="1" u="sng" dirty="0">
                <a:solidFill>
                  <a:schemeClr val="bg1"/>
                </a:solidFill>
                <a:latin typeface="Ranelte Cond" charset="0"/>
                <a:ea typeface="Ranelte Cond" charset="0"/>
                <a:cs typeface="Ranelte Cond" charset="0"/>
              </a:endParaRPr>
            </a:p>
          </p:txBody>
        </p:sp>
      </p:grpSp>
      <p:sp>
        <p:nvSpPr>
          <p:cNvPr id="33" name="Rectángulo redondeado 35">
            <a:extLst>
              <a:ext uri="{FF2B5EF4-FFF2-40B4-BE49-F238E27FC236}">
                <a16:creationId xmlns:a16="http://schemas.microsoft.com/office/drawing/2014/main" id="{C29633A5-CEE3-4093-953F-770F22011444}"/>
              </a:ext>
            </a:extLst>
          </p:cNvPr>
          <p:cNvSpPr/>
          <p:nvPr/>
        </p:nvSpPr>
        <p:spPr bwMode="auto">
          <a:xfrm>
            <a:off x="8757528" y="136111"/>
            <a:ext cx="3122256" cy="342967"/>
          </a:xfrm>
          <a:prstGeom prst="roundRect">
            <a:avLst/>
          </a:prstGeom>
          <a:solidFill>
            <a:srgbClr val="2C335E"/>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es-ES" sz="1400" b="1" dirty="0">
              <a:solidFill>
                <a:schemeClr val="bg1"/>
              </a:solidFill>
              <a:latin typeface="Ranelte Cond Demi" charset="0"/>
              <a:ea typeface="Ranelte Cond Demi" charset="0"/>
              <a:cs typeface="Ranelte Cond Demi" charset="0"/>
            </a:endParaRPr>
          </a:p>
        </p:txBody>
      </p:sp>
      <p:sp>
        <p:nvSpPr>
          <p:cNvPr id="36" name="Rectángulo redondeado 35">
            <a:extLst>
              <a:ext uri="{FF2B5EF4-FFF2-40B4-BE49-F238E27FC236}">
                <a16:creationId xmlns:a16="http://schemas.microsoft.com/office/drawing/2014/main" id="{5E4656A6-089F-4FDB-B07E-E5CEC3A6C02E}"/>
              </a:ext>
            </a:extLst>
          </p:cNvPr>
          <p:cNvSpPr/>
          <p:nvPr/>
        </p:nvSpPr>
        <p:spPr bwMode="auto">
          <a:xfrm>
            <a:off x="283076" y="136111"/>
            <a:ext cx="10085971" cy="355924"/>
          </a:xfrm>
          <a:prstGeom prst="roundRect">
            <a:avLst/>
          </a:prstGeom>
          <a:solidFill>
            <a:srgbClr val="C00000"/>
          </a:solidFill>
          <a:ln w="9525" cap="flat" cmpd="sng" algn="ctr">
            <a:solidFill>
              <a:schemeClr val="tx1"/>
            </a:solidFill>
            <a:prstDash val="solid"/>
            <a:round/>
            <a:headEnd type="none" w="med" len="med"/>
            <a:tailEnd type="triangle" w="sm" len="sm"/>
          </a:ln>
          <a:effectLst/>
          <a:scene3d>
            <a:camera prst="orthographicFront"/>
            <a:lightRig rig="threePt" dir="t"/>
          </a:scene3d>
          <a:sp3d>
            <a:bevelT w="63500"/>
          </a:sp3d>
        </p:spPr>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r>
              <a:rPr lang="he-IL" sz="1400" b="1" dirty="0" smtClean="0">
                <a:solidFill>
                  <a:schemeClr val="bg1"/>
                </a:solidFill>
                <a:latin typeface="Ranelte Cond Demi" charset="0"/>
                <a:ea typeface="Ranelte Cond Demi" charset="0"/>
                <a:cs typeface="Ranelte Cond Demi" charset="0"/>
              </a:rPr>
              <a:t>המאמן כמחנך</a:t>
            </a:r>
            <a:endParaRPr lang="es-ES" sz="1400" b="1" dirty="0">
              <a:solidFill>
                <a:schemeClr val="bg1"/>
              </a:solidFill>
              <a:latin typeface="Ranelte Cond Demi" charset="0"/>
              <a:ea typeface="Ranelte Cond Demi" charset="0"/>
              <a:cs typeface="Ranelte Cond Demi" charset="0"/>
            </a:endParaRPr>
          </a:p>
        </p:txBody>
      </p:sp>
      <p:pic>
        <p:nvPicPr>
          <p:cNvPr id="38" name="Imagen 37">
            <a:extLst>
              <a:ext uri="{FF2B5EF4-FFF2-40B4-BE49-F238E27FC236}">
                <a16:creationId xmlns:a16="http://schemas.microsoft.com/office/drawing/2014/main" id="{CDE71178-85E2-4E15-9678-3A84E63A2E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4544" y="-36945"/>
            <a:ext cx="812800" cy="812800"/>
          </a:xfrm>
          <a:prstGeom prst="rect">
            <a:avLst/>
          </a:prstGeom>
        </p:spPr>
      </p:pic>
      <p:sp>
        <p:nvSpPr>
          <p:cNvPr id="2" name="TextBox 1"/>
          <p:cNvSpPr txBox="1"/>
          <p:nvPr/>
        </p:nvSpPr>
        <p:spPr>
          <a:xfrm>
            <a:off x="113211" y="665091"/>
            <a:ext cx="11766573" cy="954107"/>
          </a:xfrm>
          <a:prstGeom prst="rect">
            <a:avLst/>
          </a:prstGeom>
          <a:noFill/>
        </p:spPr>
        <p:txBody>
          <a:bodyPr wrap="square" rtlCol="1">
            <a:spAutoFit/>
          </a:bodyPr>
          <a:lstStyle/>
          <a:p>
            <a:r>
              <a:rPr lang="he-IL" dirty="0" smtClean="0"/>
              <a:t>                                                                  </a:t>
            </a:r>
            <a:r>
              <a:rPr lang="he-IL" sz="3600" dirty="0" smtClean="0">
                <a:solidFill>
                  <a:schemeClr val="accent1"/>
                </a:solidFill>
              </a:rPr>
              <a:t>המאמן כמחנך</a:t>
            </a:r>
            <a:r>
              <a:rPr lang="he-IL" b="1" i="1" u="sng" dirty="0">
                <a:latin typeface="Antique Olive" panose="020B0603020204030204" pitchFamily="34" charset="0"/>
              </a:rPr>
              <a:t> </a:t>
            </a:r>
            <a:endParaRPr lang="he-IL" b="1" i="1" u="sng" dirty="0" smtClean="0">
              <a:latin typeface="Antique Olive" panose="020B0603020204030204" pitchFamily="34" charset="0"/>
            </a:endParaRPr>
          </a:p>
          <a:p>
            <a:endParaRPr lang="he-IL" dirty="0"/>
          </a:p>
        </p:txBody>
      </p:sp>
      <p:sp>
        <p:nvSpPr>
          <p:cNvPr id="5" name="מציין מיקום תוכן 4"/>
          <p:cNvSpPr>
            <a:spLocks noGrp="1"/>
          </p:cNvSpPr>
          <p:nvPr>
            <p:ph idx="1"/>
          </p:nvPr>
        </p:nvSpPr>
        <p:spPr>
          <a:xfrm>
            <a:off x="838200" y="1477892"/>
            <a:ext cx="10515600" cy="5052104"/>
          </a:xfrm>
        </p:spPr>
        <p:txBody>
          <a:bodyPr>
            <a:normAutofit/>
          </a:bodyPr>
          <a:lstStyle/>
          <a:p>
            <a:pPr marL="0" indent="0">
              <a:buNone/>
            </a:pPr>
            <a:r>
              <a:rPr lang="he-IL" sz="2400" b="1" dirty="0" smtClean="0"/>
              <a:t>*המאמן הינו מורה דרך ומחנך בטרם היותו מאמן כדורגל.</a:t>
            </a:r>
          </a:p>
          <a:p>
            <a:pPr marL="0" indent="0">
              <a:buNone/>
            </a:pPr>
            <a:r>
              <a:rPr lang="he-IL" sz="2400" b="1" dirty="0" smtClean="0"/>
              <a:t>*במחלקת נוער למאמן יש משמעות מכרעת בחינוכו ועיצובו של השחקן , הן כנער  שמתפתח לאדם , הן כתלמיד , הן כשחקן , בסדר הזה בעיקר.</a:t>
            </a:r>
          </a:p>
          <a:p>
            <a:pPr marL="0" indent="0">
              <a:buNone/>
            </a:pPr>
            <a:r>
              <a:rPr lang="he-IL" sz="2400" b="1" dirty="0" smtClean="0"/>
              <a:t>*ללא הקניית ערכים כאדם וכתלמיד השחקן אף פעם לא יוכל להגיע לקצה גבול היכולת המקצועית </a:t>
            </a:r>
            <a:r>
              <a:rPr lang="he-IL" sz="2400" b="1" smtClean="0"/>
              <a:t>שלו ,שכן </a:t>
            </a:r>
            <a:r>
              <a:rPr lang="he-IL" sz="2400" b="1" dirty="0" smtClean="0"/>
              <a:t>הערכים האלה גורמות לשחקן להיות הרבה יותר טוב ולכוון יותר גבוה.</a:t>
            </a:r>
          </a:p>
          <a:p>
            <a:pPr marL="0" indent="0">
              <a:buNone/>
            </a:pPr>
            <a:r>
              <a:rPr lang="he-IL" sz="2400" b="1" dirty="0" smtClean="0"/>
              <a:t>*ישנן לא מעט מקרים בהם מאמן מוותר על עקרונות אלה מפאת יכולתו של השחקן , מאמנים מהסוג הזה אף לא יגיעו </a:t>
            </a:r>
            <a:r>
              <a:rPr lang="he-IL" sz="2400" b="1" dirty="0" err="1" smtClean="0"/>
              <a:t>למיקסום</a:t>
            </a:r>
            <a:r>
              <a:rPr lang="he-IL" sz="2400" b="1" dirty="0" smtClean="0"/>
              <a:t> יכולותיו של השחקן ודרכם כמאמנים מוטלת בספק.</a:t>
            </a:r>
          </a:p>
          <a:p>
            <a:pPr marL="0" indent="0">
              <a:buNone/>
            </a:pPr>
            <a:r>
              <a:rPr lang="he-IL" sz="2400" b="1" dirty="0" smtClean="0"/>
              <a:t>*על המאמן להיות מעורב באורח חייו של השחקן , להיות בקשר רציף עם ההורים </a:t>
            </a:r>
            <a:r>
              <a:rPr lang="he-IL" sz="2400" b="1" dirty="0"/>
              <a:t>ו</a:t>
            </a:r>
            <a:r>
              <a:rPr lang="he-IL" sz="2400" b="1" dirty="0" smtClean="0"/>
              <a:t>המורים ולדעת על כל בעיה שיכולה לגרום לשחקן לצאת מאיזון.</a:t>
            </a:r>
          </a:p>
          <a:p>
            <a:pPr marL="0" indent="0">
              <a:buNone/>
            </a:pPr>
            <a:r>
              <a:rPr lang="he-IL" sz="2400" b="1" dirty="0" smtClean="0"/>
              <a:t>*המאמן משמש כפלטפורמה להורים בעיצוב דרכו של הילד , לא להתפשר על חינוכו גם מחוץ למגרש</a:t>
            </a:r>
          </a:p>
          <a:p>
            <a:endParaRPr lang="he-IL" sz="2400" dirty="0" smtClean="0"/>
          </a:p>
          <a:p>
            <a:endParaRPr lang="he-IL" sz="1800" dirty="0" smtClean="0"/>
          </a:p>
          <a:p>
            <a:endParaRPr lang="he-IL" sz="1800" dirty="0"/>
          </a:p>
        </p:txBody>
      </p:sp>
      <p:pic>
        <p:nvPicPr>
          <p:cNvPr id="11" name="Imagen 37">
            <a:extLst>
              <a:ext uri="{FF2B5EF4-FFF2-40B4-BE49-F238E27FC236}">
                <a16:creationId xmlns:a16="http://schemas.microsoft.com/office/drawing/2014/main" id="{CDE71178-85E2-4E15-9678-3A84E63A2E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48493" y="-36945"/>
            <a:ext cx="812800" cy="812800"/>
          </a:xfrm>
          <a:prstGeom prst="rect">
            <a:avLst/>
          </a:prstGeom>
        </p:spPr>
      </p:pic>
    </p:spTree>
    <p:extLst>
      <p:ext uri="{BB962C8B-B14F-4D97-AF65-F5344CB8AC3E}">
        <p14:creationId xmlns:p14="http://schemas.microsoft.com/office/powerpoint/2010/main" val="106919385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2484</TotalTime>
  <Words>3906</Words>
  <Application>Microsoft Office PowerPoint</Application>
  <PresentationFormat>Widescreen</PresentationFormat>
  <Paragraphs>1030</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Antique Olive</vt:lpstr>
      <vt:lpstr>Arial</vt:lpstr>
      <vt:lpstr>Calibri</vt:lpstr>
      <vt:lpstr>Calibri Light</vt:lpstr>
      <vt:lpstr>Ranelte Cond</vt:lpstr>
      <vt:lpstr>Ranelte Cond Demi</vt:lpstr>
      <vt:lpstr>Times New Roman</vt:lpstr>
      <vt:lpstr>ערכת נושא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hbs.noar@outlook.co.il</dc:creator>
  <cp:lastModifiedBy>Boaz Shapiro</cp:lastModifiedBy>
  <cp:revision>52</cp:revision>
  <dcterms:created xsi:type="dcterms:W3CDTF">2020-03-23T18:52:07Z</dcterms:created>
  <dcterms:modified xsi:type="dcterms:W3CDTF">2021-01-22T06:55:05Z</dcterms:modified>
</cp:coreProperties>
</file>